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League Spartan" charset="1" panose="00000800000000000000"/>
      <p:regular r:id="rId28"/>
    </p:embeddedFont>
    <p:embeddedFont>
      <p:font typeface="Canva Sans Bold" charset="1" panose="020B0803030501040103"/>
      <p:regular r:id="rId29"/>
    </p:embeddedFont>
    <p:embeddedFont>
      <p:font typeface="Canva Sans" charset="1" panose="020B0503030501040103"/>
      <p:regular r:id="rId30"/>
    </p:embeddedFont>
    <p:embeddedFont>
      <p:font typeface="Poppins" charset="1" panose="000005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https://ieeexplore.ieee.org/document/9824801" TargetMode="External" Type="http://schemas.openxmlformats.org/officeDocument/2006/relationships/hyperlink"/></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4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jpe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2" Target="../media/image22.png" Type="http://schemas.openxmlformats.org/officeDocument/2006/relationships/image"/><Relationship Id="rId3" Target="../media/image23.svg" Type="http://schemas.openxmlformats.org/officeDocument/2006/relationships/image"/><Relationship Id="rId4" Target="../media/image24.jpe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jpeg" Type="http://schemas.openxmlformats.org/officeDocument/2006/relationships/image"/><Relationship Id="rId8" Target="../media/image15.png" Type="http://schemas.openxmlformats.org/officeDocument/2006/relationships/image"/><Relationship Id="rId9" Target="../media/image2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714500"/>
            <a:ext cx="18288000" cy="13716000"/>
          </a:xfrm>
          <a:custGeom>
            <a:avLst/>
            <a:gdLst/>
            <a:ahLst/>
            <a:cxnLst/>
            <a:rect r="r" b="b" t="t" l="l"/>
            <a:pathLst>
              <a:path h="13716000" w="18288000">
                <a:moveTo>
                  <a:pt x="0" y="0"/>
                </a:moveTo>
                <a:lnTo>
                  <a:pt x="18288000" y="0"/>
                </a:lnTo>
                <a:lnTo>
                  <a:pt x="18288000" y="13716000"/>
                </a:lnTo>
                <a:lnTo>
                  <a:pt x="0" y="13716000"/>
                </a:lnTo>
                <a:lnTo>
                  <a:pt x="0" y="0"/>
                </a:lnTo>
                <a:close/>
              </a:path>
            </a:pathLst>
          </a:custGeom>
          <a:blipFill>
            <a:blip r:embed="rId2"/>
            <a:stretch>
              <a:fillRect l="0" t="0" r="0" b="0"/>
            </a:stretch>
          </a:blipFill>
        </p:spPr>
      </p:sp>
      <p:sp>
        <p:nvSpPr>
          <p:cNvPr name="Freeform 3" id="3"/>
          <p:cNvSpPr/>
          <p:nvPr/>
        </p:nvSpPr>
        <p:spPr>
          <a:xfrm flipH="false" flipV="false" rot="0">
            <a:off x="12966697" y="-130178"/>
            <a:ext cx="5943600" cy="10540603"/>
          </a:xfrm>
          <a:custGeom>
            <a:avLst/>
            <a:gdLst/>
            <a:ahLst/>
            <a:cxnLst/>
            <a:rect r="r" b="b" t="t" l="l"/>
            <a:pathLst>
              <a:path h="10540603" w="5943600">
                <a:moveTo>
                  <a:pt x="0" y="0"/>
                </a:moveTo>
                <a:lnTo>
                  <a:pt x="5943600" y="0"/>
                </a:lnTo>
                <a:lnTo>
                  <a:pt x="5943600" y="10540603"/>
                </a:lnTo>
                <a:lnTo>
                  <a:pt x="0" y="1054060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10336054" y="1004888"/>
            <a:ext cx="7782039" cy="7779353"/>
            <a:chOff x="0" y="0"/>
            <a:chExt cx="10376052" cy="10372471"/>
          </a:xfrm>
        </p:grpSpPr>
        <p:sp>
          <p:nvSpPr>
            <p:cNvPr name="Freeform 5" id="5"/>
            <p:cNvSpPr/>
            <p:nvPr/>
          </p:nvSpPr>
          <p:spPr>
            <a:xfrm flipH="false" flipV="false" rot="0">
              <a:off x="0" y="0"/>
              <a:ext cx="10376153" cy="10372472"/>
            </a:xfrm>
            <a:custGeom>
              <a:avLst/>
              <a:gdLst/>
              <a:ahLst/>
              <a:cxnLst/>
              <a:rect r="r" b="b" t="t" l="l"/>
              <a:pathLst>
                <a:path h="10372472" w="10376153">
                  <a:moveTo>
                    <a:pt x="5188077" y="0"/>
                  </a:moveTo>
                  <a:lnTo>
                    <a:pt x="4933442" y="6223"/>
                  </a:lnTo>
                  <a:cubicBezTo>
                    <a:pt x="4848606" y="10414"/>
                    <a:pt x="4764024" y="16637"/>
                    <a:pt x="4679569" y="24892"/>
                  </a:cubicBezTo>
                  <a:lnTo>
                    <a:pt x="4426839" y="55880"/>
                  </a:lnTo>
                  <a:cubicBezTo>
                    <a:pt x="4342892" y="68326"/>
                    <a:pt x="4259199" y="82804"/>
                    <a:pt x="4176014" y="99314"/>
                  </a:cubicBezTo>
                  <a:lnTo>
                    <a:pt x="3927602" y="155067"/>
                  </a:lnTo>
                  <a:cubicBezTo>
                    <a:pt x="3845306" y="175641"/>
                    <a:pt x="3763391" y="198247"/>
                    <a:pt x="3682238" y="222885"/>
                  </a:cubicBezTo>
                  <a:lnTo>
                    <a:pt x="3440430" y="302641"/>
                  </a:lnTo>
                  <a:cubicBezTo>
                    <a:pt x="3360547" y="331216"/>
                    <a:pt x="3281299" y="361696"/>
                    <a:pt x="3202813" y="394208"/>
                  </a:cubicBezTo>
                  <a:lnTo>
                    <a:pt x="2970022" y="497332"/>
                  </a:lnTo>
                  <a:cubicBezTo>
                    <a:pt x="2893314" y="533654"/>
                    <a:pt x="2817495" y="571754"/>
                    <a:pt x="2742565" y="611759"/>
                  </a:cubicBezTo>
                  <a:lnTo>
                    <a:pt x="2520950" y="737235"/>
                  </a:lnTo>
                  <a:cubicBezTo>
                    <a:pt x="2448179" y="780923"/>
                    <a:pt x="2376424" y="826262"/>
                    <a:pt x="2305812" y="873379"/>
                  </a:cubicBezTo>
                  <a:lnTo>
                    <a:pt x="2097659" y="1019937"/>
                  </a:lnTo>
                  <a:cubicBezTo>
                    <a:pt x="2029460" y="1070483"/>
                    <a:pt x="1962531" y="1122680"/>
                    <a:pt x="1896872" y="1176528"/>
                  </a:cubicBezTo>
                  <a:lnTo>
                    <a:pt x="1704086" y="1342771"/>
                  </a:lnTo>
                  <a:cubicBezTo>
                    <a:pt x="1641221" y="1399794"/>
                    <a:pt x="1579753" y="1458341"/>
                    <a:pt x="1519682" y="1518285"/>
                  </a:cubicBezTo>
                  <a:lnTo>
                    <a:pt x="1344041" y="1702689"/>
                  </a:lnTo>
                  <a:cubicBezTo>
                    <a:pt x="1287018" y="1765554"/>
                    <a:pt x="1231519" y="1829816"/>
                    <a:pt x="1177671" y="1895475"/>
                  </a:cubicBezTo>
                  <a:lnTo>
                    <a:pt x="1021080" y="2096262"/>
                  </a:lnTo>
                  <a:cubicBezTo>
                    <a:pt x="970534" y="2164461"/>
                    <a:pt x="921639" y="2233803"/>
                    <a:pt x="874395" y="2304415"/>
                  </a:cubicBezTo>
                  <a:lnTo>
                    <a:pt x="738124" y="2519426"/>
                  </a:lnTo>
                  <a:cubicBezTo>
                    <a:pt x="694436" y="2592197"/>
                    <a:pt x="652653" y="2666111"/>
                    <a:pt x="612648" y="2740914"/>
                  </a:cubicBezTo>
                  <a:lnTo>
                    <a:pt x="498094" y="2968371"/>
                  </a:lnTo>
                  <a:cubicBezTo>
                    <a:pt x="461772" y="3045079"/>
                    <a:pt x="427355" y="3122676"/>
                    <a:pt x="394843" y="3201162"/>
                  </a:cubicBezTo>
                  <a:lnTo>
                    <a:pt x="303149" y="3438652"/>
                  </a:lnTo>
                  <a:cubicBezTo>
                    <a:pt x="274574" y="3518535"/>
                    <a:pt x="247904" y="3599180"/>
                    <a:pt x="223266" y="3680460"/>
                  </a:cubicBezTo>
                  <a:lnTo>
                    <a:pt x="155321" y="3925824"/>
                  </a:lnTo>
                  <a:cubicBezTo>
                    <a:pt x="134747" y="4008120"/>
                    <a:pt x="116078" y="4090924"/>
                    <a:pt x="99568" y="4174236"/>
                  </a:cubicBezTo>
                  <a:lnTo>
                    <a:pt x="56134" y="4425061"/>
                  </a:lnTo>
                  <a:cubicBezTo>
                    <a:pt x="43688" y="4509008"/>
                    <a:pt x="33274" y="4593209"/>
                    <a:pt x="25019" y="4677791"/>
                  </a:cubicBezTo>
                  <a:lnTo>
                    <a:pt x="6223" y="4931664"/>
                  </a:lnTo>
                  <a:cubicBezTo>
                    <a:pt x="2032" y="5016500"/>
                    <a:pt x="0" y="5101336"/>
                    <a:pt x="0" y="5186299"/>
                  </a:cubicBezTo>
                  <a:lnTo>
                    <a:pt x="6223" y="5440807"/>
                  </a:lnTo>
                  <a:cubicBezTo>
                    <a:pt x="10414" y="5525643"/>
                    <a:pt x="16637" y="5610225"/>
                    <a:pt x="25019" y="5694680"/>
                  </a:cubicBezTo>
                  <a:lnTo>
                    <a:pt x="56134" y="5947410"/>
                  </a:lnTo>
                  <a:cubicBezTo>
                    <a:pt x="68580" y="6031357"/>
                    <a:pt x="83058" y="6115050"/>
                    <a:pt x="99695" y="6198235"/>
                  </a:cubicBezTo>
                  <a:lnTo>
                    <a:pt x="155448" y="6446647"/>
                  </a:lnTo>
                  <a:cubicBezTo>
                    <a:pt x="176022" y="6528943"/>
                    <a:pt x="198755" y="6610731"/>
                    <a:pt x="223393" y="6692011"/>
                  </a:cubicBezTo>
                  <a:lnTo>
                    <a:pt x="303276" y="6933819"/>
                  </a:lnTo>
                  <a:cubicBezTo>
                    <a:pt x="331851" y="7013701"/>
                    <a:pt x="362458" y="7092950"/>
                    <a:pt x="394970" y="7171309"/>
                  </a:cubicBezTo>
                  <a:lnTo>
                    <a:pt x="498094" y="7404100"/>
                  </a:lnTo>
                  <a:cubicBezTo>
                    <a:pt x="534416" y="7480808"/>
                    <a:pt x="572516" y="7556627"/>
                    <a:pt x="612648" y="7631557"/>
                  </a:cubicBezTo>
                  <a:lnTo>
                    <a:pt x="738124" y="7853045"/>
                  </a:lnTo>
                  <a:cubicBezTo>
                    <a:pt x="781812" y="7925815"/>
                    <a:pt x="827151" y="7997571"/>
                    <a:pt x="874395" y="8068183"/>
                  </a:cubicBezTo>
                  <a:lnTo>
                    <a:pt x="1021080" y="8276209"/>
                  </a:lnTo>
                  <a:cubicBezTo>
                    <a:pt x="1071626" y="8344408"/>
                    <a:pt x="1123823" y="8411337"/>
                    <a:pt x="1177798" y="8476869"/>
                  </a:cubicBezTo>
                  <a:lnTo>
                    <a:pt x="1344168" y="8669655"/>
                  </a:lnTo>
                  <a:cubicBezTo>
                    <a:pt x="1401191" y="8732520"/>
                    <a:pt x="1459738" y="8793987"/>
                    <a:pt x="1519809" y="8854059"/>
                  </a:cubicBezTo>
                  <a:lnTo>
                    <a:pt x="1704213" y="9029573"/>
                  </a:lnTo>
                  <a:cubicBezTo>
                    <a:pt x="1767078" y="9086596"/>
                    <a:pt x="1831340" y="9141968"/>
                    <a:pt x="1896999" y="9195816"/>
                  </a:cubicBezTo>
                  <a:lnTo>
                    <a:pt x="2097786" y="9352407"/>
                  </a:lnTo>
                  <a:cubicBezTo>
                    <a:pt x="2165985" y="9402953"/>
                    <a:pt x="2235327" y="9451849"/>
                    <a:pt x="2305939" y="9498965"/>
                  </a:cubicBezTo>
                  <a:lnTo>
                    <a:pt x="2521077" y="9635109"/>
                  </a:lnTo>
                  <a:cubicBezTo>
                    <a:pt x="2593848" y="9678797"/>
                    <a:pt x="2667762" y="9720580"/>
                    <a:pt x="2742692" y="9760585"/>
                  </a:cubicBezTo>
                  <a:lnTo>
                    <a:pt x="2970149" y="9875012"/>
                  </a:lnTo>
                  <a:cubicBezTo>
                    <a:pt x="3046857" y="9911334"/>
                    <a:pt x="3124454" y="9945624"/>
                    <a:pt x="3202940" y="9978136"/>
                  </a:cubicBezTo>
                  <a:lnTo>
                    <a:pt x="3440557" y="10069703"/>
                  </a:lnTo>
                  <a:cubicBezTo>
                    <a:pt x="3520440" y="10098278"/>
                    <a:pt x="3601085" y="10124822"/>
                    <a:pt x="3682365" y="10149460"/>
                  </a:cubicBezTo>
                  <a:lnTo>
                    <a:pt x="3927729" y="10217278"/>
                  </a:lnTo>
                  <a:cubicBezTo>
                    <a:pt x="4010025" y="10237852"/>
                    <a:pt x="4092956" y="10256394"/>
                    <a:pt x="4176141" y="10273031"/>
                  </a:cubicBezTo>
                  <a:lnTo>
                    <a:pt x="4426966" y="10316465"/>
                  </a:lnTo>
                  <a:cubicBezTo>
                    <a:pt x="4510913" y="10328911"/>
                    <a:pt x="4595241" y="10339198"/>
                    <a:pt x="4679696" y="10347580"/>
                  </a:cubicBezTo>
                  <a:lnTo>
                    <a:pt x="4933569" y="10366249"/>
                  </a:lnTo>
                  <a:lnTo>
                    <a:pt x="5186299" y="10372472"/>
                  </a:lnTo>
                  <a:cubicBezTo>
                    <a:pt x="5186934" y="10372472"/>
                    <a:pt x="5187569" y="10372472"/>
                    <a:pt x="5188077" y="10372472"/>
                  </a:cubicBezTo>
                  <a:lnTo>
                    <a:pt x="5442585" y="10366376"/>
                  </a:lnTo>
                  <a:cubicBezTo>
                    <a:pt x="5527421" y="10362185"/>
                    <a:pt x="5612003" y="10355962"/>
                    <a:pt x="5696458" y="10347707"/>
                  </a:cubicBezTo>
                  <a:lnTo>
                    <a:pt x="5949188" y="10316592"/>
                  </a:lnTo>
                  <a:cubicBezTo>
                    <a:pt x="6033135" y="10304146"/>
                    <a:pt x="6116828" y="10289668"/>
                    <a:pt x="6200013" y="10273158"/>
                  </a:cubicBezTo>
                  <a:lnTo>
                    <a:pt x="6448425" y="10217405"/>
                  </a:lnTo>
                  <a:cubicBezTo>
                    <a:pt x="6530721" y="10196831"/>
                    <a:pt x="6612636" y="10174225"/>
                    <a:pt x="6693789" y="10149587"/>
                  </a:cubicBezTo>
                  <a:lnTo>
                    <a:pt x="6935597" y="10069830"/>
                  </a:lnTo>
                  <a:cubicBezTo>
                    <a:pt x="7015480" y="10041255"/>
                    <a:pt x="7094728" y="10010775"/>
                    <a:pt x="7173214" y="9978263"/>
                  </a:cubicBezTo>
                  <a:lnTo>
                    <a:pt x="7406005" y="9875139"/>
                  </a:lnTo>
                  <a:cubicBezTo>
                    <a:pt x="7482713" y="9838817"/>
                    <a:pt x="7558532" y="9800717"/>
                    <a:pt x="7633462" y="9760712"/>
                  </a:cubicBezTo>
                  <a:lnTo>
                    <a:pt x="7855077" y="9635236"/>
                  </a:lnTo>
                  <a:cubicBezTo>
                    <a:pt x="7927848" y="9591548"/>
                    <a:pt x="7999603" y="9546209"/>
                    <a:pt x="8070215" y="9499092"/>
                  </a:cubicBezTo>
                  <a:lnTo>
                    <a:pt x="8278368" y="9352535"/>
                  </a:lnTo>
                  <a:cubicBezTo>
                    <a:pt x="8346567" y="9301989"/>
                    <a:pt x="8413497" y="9249791"/>
                    <a:pt x="8479155" y="9195943"/>
                  </a:cubicBezTo>
                  <a:lnTo>
                    <a:pt x="8671941" y="9029700"/>
                  </a:lnTo>
                  <a:cubicBezTo>
                    <a:pt x="8734806" y="8972677"/>
                    <a:pt x="8796274" y="8914130"/>
                    <a:pt x="8856345" y="8854186"/>
                  </a:cubicBezTo>
                  <a:lnTo>
                    <a:pt x="9031987" y="8669782"/>
                  </a:lnTo>
                  <a:cubicBezTo>
                    <a:pt x="9089010" y="8606917"/>
                    <a:pt x="9144508" y="8542655"/>
                    <a:pt x="9198356" y="8476996"/>
                  </a:cubicBezTo>
                  <a:lnTo>
                    <a:pt x="9355075" y="8276336"/>
                  </a:lnTo>
                  <a:cubicBezTo>
                    <a:pt x="9405620" y="8208137"/>
                    <a:pt x="9454516" y="8138795"/>
                    <a:pt x="9501760" y="8068183"/>
                  </a:cubicBezTo>
                  <a:lnTo>
                    <a:pt x="9638030" y="7853045"/>
                  </a:lnTo>
                  <a:cubicBezTo>
                    <a:pt x="9681718" y="7780274"/>
                    <a:pt x="9723501" y="7706360"/>
                    <a:pt x="9763506" y="7631557"/>
                  </a:cubicBezTo>
                  <a:lnTo>
                    <a:pt x="9877933" y="7404100"/>
                  </a:lnTo>
                  <a:cubicBezTo>
                    <a:pt x="9914255" y="7327392"/>
                    <a:pt x="9948672" y="7249795"/>
                    <a:pt x="9981184" y="7171309"/>
                  </a:cubicBezTo>
                  <a:lnTo>
                    <a:pt x="10072877" y="6933819"/>
                  </a:lnTo>
                  <a:cubicBezTo>
                    <a:pt x="10101452" y="6853936"/>
                    <a:pt x="10128122" y="6773290"/>
                    <a:pt x="10152760" y="6692011"/>
                  </a:cubicBezTo>
                  <a:lnTo>
                    <a:pt x="10220705" y="6446647"/>
                  </a:lnTo>
                  <a:cubicBezTo>
                    <a:pt x="10241279" y="6364351"/>
                    <a:pt x="10259948" y="6281547"/>
                    <a:pt x="10276458" y="6198235"/>
                  </a:cubicBezTo>
                  <a:lnTo>
                    <a:pt x="10320019" y="5947410"/>
                  </a:lnTo>
                  <a:cubicBezTo>
                    <a:pt x="10332465" y="5863463"/>
                    <a:pt x="10342879" y="5779262"/>
                    <a:pt x="10351134" y="5694680"/>
                  </a:cubicBezTo>
                  <a:lnTo>
                    <a:pt x="10369930" y="5440807"/>
                  </a:lnTo>
                  <a:cubicBezTo>
                    <a:pt x="10374121" y="5355971"/>
                    <a:pt x="10376153" y="5271135"/>
                    <a:pt x="10376153" y="5186299"/>
                  </a:cubicBezTo>
                  <a:lnTo>
                    <a:pt x="10369930" y="4931791"/>
                  </a:lnTo>
                  <a:cubicBezTo>
                    <a:pt x="10365739" y="4846955"/>
                    <a:pt x="10359516" y="4762373"/>
                    <a:pt x="10351134" y="4677918"/>
                  </a:cubicBezTo>
                  <a:lnTo>
                    <a:pt x="10320019" y="4425188"/>
                  </a:lnTo>
                  <a:cubicBezTo>
                    <a:pt x="10307573" y="4341241"/>
                    <a:pt x="10293095" y="4257548"/>
                    <a:pt x="10276458" y="4174363"/>
                  </a:cubicBezTo>
                  <a:lnTo>
                    <a:pt x="10220705" y="3925951"/>
                  </a:lnTo>
                  <a:cubicBezTo>
                    <a:pt x="10200131" y="3843655"/>
                    <a:pt x="10177398" y="3761867"/>
                    <a:pt x="10152760" y="3680587"/>
                  </a:cubicBezTo>
                  <a:lnTo>
                    <a:pt x="10072877" y="3438779"/>
                  </a:lnTo>
                  <a:cubicBezTo>
                    <a:pt x="10044302" y="3358896"/>
                    <a:pt x="10013696" y="3279648"/>
                    <a:pt x="9981184" y="3201289"/>
                  </a:cubicBezTo>
                  <a:lnTo>
                    <a:pt x="9877933" y="2968498"/>
                  </a:lnTo>
                  <a:cubicBezTo>
                    <a:pt x="9841611" y="2891790"/>
                    <a:pt x="9803511" y="2815971"/>
                    <a:pt x="9763378" y="2741041"/>
                  </a:cubicBezTo>
                  <a:lnTo>
                    <a:pt x="9637902" y="2519553"/>
                  </a:lnTo>
                  <a:cubicBezTo>
                    <a:pt x="9594214" y="2446782"/>
                    <a:pt x="9548875" y="2375027"/>
                    <a:pt x="9501632" y="2304415"/>
                  </a:cubicBezTo>
                  <a:lnTo>
                    <a:pt x="9354947" y="2096262"/>
                  </a:lnTo>
                  <a:cubicBezTo>
                    <a:pt x="9304401" y="2028063"/>
                    <a:pt x="9252077" y="1961134"/>
                    <a:pt x="9198228" y="1895602"/>
                  </a:cubicBezTo>
                  <a:lnTo>
                    <a:pt x="9031859" y="1702816"/>
                  </a:lnTo>
                  <a:cubicBezTo>
                    <a:pt x="8974836" y="1639951"/>
                    <a:pt x="8916289" y="1578483"/>
                    <a:pt x="8856218" y="1518412"/>
                  </a:cubicBezTo>
                  <a:lnTo>
                    <a:pt x="8671813" y="1342898"/>
                  </a:lnTo>
                  <a:cubicBezTo>
                    <a:pt x="8608948" y="1285875"/>
                    <a:pt x="8544686" y="1230503"/>
                    <a:pt x="8479027" y="1176655"/>
                  </a:cubicBezTo>
                  <a:lnTo>
                    <a:pt x="8278368" y="1019937"/>
                  </a:lnTo>
                  <a:cubicBezTo>
                    <a:pt x="8210169" y="969391"/>
                    <a:pt x="8140827" y="920496"/>
                    <a:pt x="8070215" y="873379"/>
                  </a:cubicBezTo>
                  <a:lnTo>
                    <a:pt x="7855077" y="737235"/>
                  </a:lnTo>
                  <a:cubicBezTo>
                    <a:pt x="7782306" y="693547"/>
                    <a:pt x="7708392" y="651764"/>
                    <a:pt x="7633462" y="611759"/>
                  </a:cubicBezTo>
                  <a:lnTo>
                    <a:pt x="7406005" y="497332"/>
                  </a:lnTo>
                  <a:cubicBezTo>
                    <a:pt x="7329298" y="461010"/>
                    <a:pt x="7251700" y="426720"/>
                    <a:pt x="7173214" y="394208"/>
                  </a:cubicBezTo>
                  <a:lnTo>
                    <a:pt x="6935597" y="302641"/>
                  </a:lnTo>
                  <a:cubicBezTo>
                    <a:pt x="6855714" y="274066"/>
                    <a:pt x="6775069" y="247523"/>
                    <a:pt x="6693789" y="222885"/>
                  </a:cubicBezTo>
                  <a:lnTo>
                    <a:pt x="6448425" y="155067"/>
                  </a:lnTo>
                  <a:cubicBezTo>
                    <a:pt x="6366129" y="134493"/>
                    <a:pt x="6283198" y="115951"/>
                    <a:pt x="6200013" y="99314"/>
                  </a:cubicBezTo>
                  <a:lnTo>
                    <a:pt x="5949188" y="55880"/>
                  </a:lnTo>
                  <a:cubicBezTo>
                    <a:pt x="5865241" y="43434"/>
                    <a:pt x="5780913" y="33147"/>
                    <a:pt x="5696458" y="24765"/>
                  </a:cubicBezTo>
                  <a:lnTo>
                    <a:pt x="5442585" y="6223"/>
                  </a:lnTo>
                  <a:lnTo>
                    <a:pt x="5189855" y="0"/>
                  </a:lnTo>
                  <a:close/>
                </a:path>
              </a:pathLst>
            </a:custGeom>
            <a:blipFill>
              <a:blip r:embed="rId5"/>
              <a:stretch>
                <a:fillRect l="-49964" t="0" r="-49964" b="0"/>
              </a:stretch>
            </a:blipFill>
          </p:spPr>
        </p:sp>
      </p:grpSp>
      <p:sp>
        <p:nvSpPr>
          <p:cNvPr name="TextBox 6" id="6"/>
          <p:cNvSpPr txBox="true"/>
          <p:nvPr/>
        </p:nvSpPr>
        <p:spPr>
          <a:xfrm rot="0">
            <a:off x="749837" y="1658360"/>
            <a:ext cx="8634555" cy="2061781"/>
          </a:xfrm>
          <a:prstGeom prst="rect">
            <a:avLst/>
          </a:prstGeom>
        </p:spPr>
        <p:txBody>
          <a:bodyPr anchor="t" rtlCol="false" tIns="0" lIns="0" bIns="0" rIns="0">
            <a:spAutoFit/>
          </a:bodyPr>
          <a:lstStyle/>
          <a:p>
            <a:pPr algn="l">
              <a:lnSpc>
                <a:spcPts val="8248"/>
              </a:lnSpc>
            </a:pPr>
            <a:r>
              <a:rPr lang="en-US" sz="5904">
                <a:solidFill>
                  <a:srgbClr val="004AAD"/>
                </a:solidFill>
                <a:latin typeface="League Spartan"/>
                <a:ea typeface="League Spartan"/>
                <a:cs typeface="League Spartan"/>
                <a:sym typeface="League Spartan"/>
              </a:rPr>
              <a:t>PHISHING WEBSITES DETECTION USING ML</a:t>
            </a:r>
          </a:p>
        </p:txBody>
      </p:sp>
      <p:sp>
        <p:nvSpPr>
          <p:cNvPr name="TextBox 7" id="7"/>
          <p:cNvSpPr txBox="true"/>
          <p:nvPr/>
        </p:nvSpPr>
        <p:spPr>
          <a:xfrm rot="0">
            <a:off x="935412" y="5496697"/>
            <a:ext cx="3026445" cy="706307"/>
          </a:xfrm>
          <a:prstGeom prst="rect">
            <a:avLst/>
          </a:prstGeom>
        </p:spPr>
        <p:txBody>
          <a:bodyPr anchor="t" rtlCol="false" tIns="0" lIns="0" bIns="0" rIns="0">
            <a:spAutoFit/>
          </a:bodyPr>
          <a:lstStyle/>
          <a:p>
            <a:pPr algn="l">
              <a:lnSpc>
                <a:spcPts val="5599"/>
              </a:lnSpc>
            </a:pPr>
            <a:r>
              <a:rPr lang="en-US" sz="3999">
                <a:solidFill>
                  <a:srgbClr val="004AAD"/>
                </a:solidFill>
                <a:latin typeface="Canva Sans Bold"/>
                <a:ea typeface="Canva Sans Bold"/>
                <a:cs typeface="Canva Sans Bold"/>
                <a:sym typeface="Canva Sans Bold"/>
              </a:rPr>
              <a:t>Team No:44</a:t>
            </a:r>
          </a:p>
        </p:txBody>
      </p:sp>
      <p:sp>
        <p:nvSpPr>
          <p:cNvPr name="TextBox 8" id="8"/>
          <p:cNvSpPr txBox="true"/>
          <p:nvPr/>
        </p:nvSpPr>
        <p:spPr>
          <a:xfrm rot="0">
            <a:off x="576624" y="7034529"/>
            <a:ext cx="10109147" cy="2223771"/>
          </a:xfrm>
          <a:prstGeom prst="rect">
            <a:avLst/>
          </a:prstGeom>
        </p:spPr>
        <p:txBody>
          <a:bodyPr anchor="t" rtlCol="false" tIns="0" lIns="0" bIns="0" rIns="0">
            <a:spAutoFit/>
          </a:bodyPr>
          <a:lstStyle/>
          <a:p>
            <a:pPr algn="just">
              <a:lnSpc>
                <a:spcPts val="4479"/>
              </a:lnSpc>
            </a:pPr>
            <a:r>
              <a:rPr lang="en-US" sz="3199">
                <a:solidFill>
                  <a:srgbClr val="004AAD"/>
                </a:solidFill>
                <a:latin typeface="Canva Sans"/>
                <a:ea typeface="Canva Sans"/>
                <a:cs typeface="Canva Sans"/>
                <a:sym typeface="Canva Sans"/>
              </a:rPr>
              <a:t>PISINI BHAVANI    S190308      CSE-3C</a:t>
            </a:r>
          </a:p>
          <a:p>
            <a:pPr algn="just">
              <a:lnSpc>
                <a:spcPts val="4479"/>
              </a:lnSpc>
            </a:pPr>
            <a:r>
              <a:rPr lang="en-US" sz="3199">
                <a:solidFill>
                  <a:srgbClr val="004AAD"/>
                </a:solidFill>
                <a:latin typeface="Canva Sans"/>
                <a:ea typeface="Canva Sans"/>
                <a:cs typeface="Canva Sans"/>
                <a:sym typeface="Canva Sans"/>
              </a:rPr>
              <a:t>MURRI JAHNAVI    S190310       CSE-3C</a:t>
            </a:r>
          </a:p>
          <a:p>
            <a:pPr algn="just">
              <a:lnSpc>
                <a:spcPts val="4479"/>
              </a:lnSpc>
            </a:pPr>
            <a:r>
              <a:rPr lang="en-US" sz="3199">
                <a:solidFill>
                  <a:srgbClr val="004AAD"/>
                </a:solidFill>
                <a:latin typeface="Canva Sans"/>
                <a:ea typeface="Canva Sans"/>
                <a:cs typeface="Canva Sans"/>
                <a:sym typeface="Canva Sans"/>
              </a:rPr>
              <a:t>JAMMU SUNITHA    S190269  CSE-3C</a:t>
            </a:r>
          </a:p>
          <a:p>
            <a:pPr algn="just">
              <a:lnSpc>
                <a:spcPts val="4479"/>
              </a:lnSpc>
            </a:pPr>
            <a:r>
              <a:rPr lang="en-US" sz="3199">
                <a:solidFill>
                  <a:srgbClr val="004AAD"/>
                </a:solidFill>
                <a:latin typeface="Canva Sans"/>
                <a:ea typeface="Canva Sans"/>
                <a:cs typeface="Canva Sans"/>
                <a:sym typeface="Canva Sans"/>
              </a:rPr>
              <a:t>SHAIK MEHARUNEESHA    S190489   CSE -3C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714500"/>
            <a:ext cx="18288000" cy="13716000"/>
          </a:xfrm>
          <a:custGeom>
            <a:avLst/>
            <a:gdLst/>
            <a:ahLst/>
            <a:cxnLst/>
            <a:rect r="r" b="b" t="t" l="l"/>
            <a:pathLst>
              <a:path h="13716000" w="18288000">
                <a:moveTo>
                  <a:pt x="0" y="0"/>
                </a:moveTo>
                <a:lnTo>
                  <a:pt x="18288000" y="0"/>
                </a:lnTo>
                <a:lnTo>
                  <a:pt x="18288000" y="13716000"/>
                </a:lnTo>
                <a:lnTo>
                  <a:pt x="0" y="13716000"/>
                </a:lnTo>
                <a:lnTo>
                  <a:pt x="0" y="0"/>
                </a:lnTo>
                <a:close/>
              </a:path>
            </a:pathLst>
          </a:custGeom>
          <a:blipFill>
            <a:blip r:embed="rId2"/>
            <a:stretch>
              <a:fillRect l="0" t="0" r="0" b="0"/>
            </a:stretch>
          </a:blipFill>
        </p:spPr>
      </p:sp>
      <p:sp>
        <p:nvSpPr>
          <p:cNvPr name="TextBox 3" id="3"/>
          <p:cNvSpPr txBox="true"/>
          <p:nvPr/>
        </p:nvSpPr>
        <p:spPr>
          <a:xfrm rot="0">
            <a:off x="4645676" y="8727015"/>
            <a:ext cx="9176271" cy="826894"/>
          </a:xfrm>
          <a:prstGeom prst="rect">
            <a:avLst/>
          </a:prstGeom>
        </p:spPr>
        <p:txBody>
          <a:bodyPr anchor="t" rtlCol="false" tIns="0" lIns="0" bIns="0" rIns="0">
            <a:spAutoFit/>
          </a:bodyPr>
          <a:lstStyle/>
          <a:p>
            <a:pPr algn="ctr">
              <a:lnSpc>
                <a:spcPts val="3149"/>
              </a:lnSpc>
            </a:pPr>
            <a:r>
              <a:rPr lang="en-US" sz="2268">
                <a:solidFill>
                  <a:srgbClr val="FFFFFF"/>
                </a:solidFill>
                <a:latin typeface="Poppins"/>
                <a:ea typeface="Poppins"/>
                <a:cs typeface="Poppins"/>
                <a:sym typeface="Poppins"/>
              </a:rPr>
              <a:t>Lorem ipsum dolor sit amet, consectetur adipiscing elit, sed do eiusmod tempor incididunt ut labore et dolore </a:t>
            </a:r>
          </a:p>
        </p:txBody>
      </p:sp>
      <p:sp>
        <p:nvSpPr>
          <p:cNvPr name="TextBox 4" id="4"/>
          <p:cNvSpPr txBox="true"/>
          <p:nvPr/>
        </p:nvSpPr>
        <p:spPr>
          <a:xfrm rot="0">
            <a:off x="690833" y="457206"/>
            <a:ext cx="17390872" cy="1028688"/>
          </a:xfrm>
          <a:prstGeom prst="rect">
            <a:avLst/>
          </a:prstGeom>
        </p:spPr>
        <p:txBody>
          <a:bodyPr anchor="t" rtlCol="false" tIns="0" lIns="0" bIns="0" rIns="0">
            <a:spAutoFit/>
          </a:bodyPr>
          <a:lstStyle/>
          <a:p>
            <a:pPr algn="ctr">
              <a:lnSpc>
                <a:spcPts val="8400"/>
              </a:lnSpc>
            </a:pPr>
            <a:r>
              <a:rPr lang="en-US" sz="6000">
                <a:solidFill>
                  <a:srgbClr val="004AAD"/>
                </a:solidFill>
                <a:latin typeface="Canva Sans Bold"/>
                <a:ea typeface="Canva Sans Bold"/>
                <a:cs typeface="Canva Sans Bold"/>
                <a:sym typeface="Canva Sans Bold"/>
              </a:rPr>
              <a:t>PROPOSED SYSTEM</a:t>
            </a:r>
          </a:p>
        </p:txBody>
      </p:sp>
      <p:sp>
        <p:nvSpPr>
          <p:cNvPr name="TextBox 5" id="5"/>
          <p:cNvSpPr txBox="true"/>
          <p:nvPr/>
        </p:nvSpPr>
        <p:spPr>
          <a:xfrm rot="0">
            <a:off x="224172" y="2230905"/>
            <a:ext cx="18063828" cy="7323003"/>
          </a:xfrm>
          <a:prstGeom prst="rect">
            <a:avLst/>
          </a:prstGeom>
        </p:spPr>
        <p:txBody>
          <a:bodyPr anchor="t" rtlCol="false" tIns="0" lIns="0" bIns="0" rIns="0">
            <a:spAutoFit/>
          </a:bodyPr>
          <a:lstStyle/>
          <a:p>
            <a:pPr algn="l" marL="743296" indent="-371648" lvl="1">
              <a:lnSpc>
                <a:spcPts val="4819"/>
              </a:lnSpc>
              <a:buFont typeface="Arial"/>
              <a:buChar char="•"/>
            </a:pPr>
            <a:r>
              <a:rPr lang="en-US" sz="3442">
                <a:solidFill>
                  <a:srgbClr val="004AAD"/>
                </a:solidFill>
                <a:latin typeface="Canva Sans"/>
                <a:ea typeface="Canva Sans"/>
                <a:cs typeface="Canva Sans"/>
                <a:sym typeface="Canva Sans"/>
              </a:rPr>
              <a:t>Utilizes a comprehensive set of features, including URL, content, and domain-based indicators for more robust detection.</a:t>
            </a:r>
          </a:p>
          <a:p>
            <a:pPr algn="l" marL="743296" indent="-371648" lvl="1">
              <a:lnSpc>
                <a:spcPts val="4819"/>
              </a:lnSpc>
              <a:buFont typeface="Arial"/>
              <a:buChar char="•"/>
            </a:pPr>
            <a:r>
              <a:rPr lang="en-US" sz="3442">
                <a:solidFill>
                  <a:srgbClr val="004AAD"/>
                </a:solidFill>
                <a:latin typeface="Canva Sans"/>
                <a:ea typeface="Canva Sans"/>
                <a:cs typeface="Canva Sans"/>
                <a:sym typeface="Canva Sans"/>
              </a:rPr>
              <a:t> Employs advanced machine learning models, including neural networks and ensemble methods, to improve accuracy.</a:t>
            </a:r>
          </a:p>
          <a:p>
            <a:pPr algn="l" marL="743296" indent="-371648" lvl="1">
              <a:lnSpc>
                <a:spcPts val="4819"/>
              </a:lnSpc>
              <a:buFont typeface="Arial"/>
              <a:buChar char="•"/>
            </a:pPr>
            <a:r>
              <a:rPr lang="en-US" sz="3442">
                <a:solidFill>
                  <a:srgbClr val="004AAD"/>
                </a:solidFill>
                <a:latin typeface="Canva Sans"/>
                <a:ea typeface="Canva Sans"/>
                <a:cs typeface="Canva Sans"/>
                <a:sym typeface="Canva Sans"/>
              </a:rPr>
              <a:t> Implements advanced techniques to handle data imbalance, ensuring fair and accurate detection.</a:t>
            </a:r>
          </a:p>
          <a:p>
            <a:pPr algn="l" marL="743296" indent="-371648" lvl="1">
              <a:lnSpc>
                <a:spcPts val="4819"/>
              </a:lnSpc>
              <a:buFont typeface="Arial"/>
              <a:buChar char="•"/>
            </a:pPr>
            <a:r>
              <a:rPr lang="en-US" sz="3442">
                <a:solidFill>
                  <a:srgbClr val="004AAD"/>
                </a:solidFill>
                <a:latin typeface="Canva Sans"/>
                <a:ea typeface="Canva Sans"/>
                <a:cs typeface="Canva Sans"/>
                <a:sym typeface="Canva Sans"/>
              </a:rPr>
              <a:t>Prioritizes an intuitive and accessible user interface for ease of use.</a:t>
            </a:r>
          </a:p>
          <a:p>
            <a:pPr algn="l" marL="743296" indent="-371648" lvl="1">
              <a:lnSpc>
                <a:spcPts val="4819"/>
              </a:lnSpc>
              <a:buFont typeface="Arial"/>
              <a:buChar char="•"/>
            </a:pPr>
            <a:r>
              <a:rPr lang="en-US" sz="3442">
                <a:solidFill>
                  <a:srgbClr val="004AAD"/>
                </a:solidFill>
                <a:latin typeface="Canva Sans"/>
                <a:ea typeface="Canva Sans"/>
                <a:cs typeface="Canva Sans"/>
                <a:sym typeface="Canva Sans"/>
              </a:rPr>
              <a:t>Continuously updated datasets with diverse examples of phishing and legitimate websites.</a:t>
            </a:r>
          </a:p>
          <a:p>
            <a:pPr algn="l" marL="743296" indent="-371648" lvl="1">
              <a:lnSpc>
                <a:spcPts val="4819"/>
              </a:lnSpc>
              <a:buFont typeface="Arial"/>
              <a:buChar char="•"/>
            </a:pPr>
            <a:r>
              <a:rPr lang="en-US" sz="3442">
                <a:solidFill>
                  <a:srgbClr val="004AAD"/>
                </a:solidFill>
                <a:latin typeface="Canva Sans"/>
                <a:ea typeface="Canva Sans"/>
                <a:cs typeface="Canva Sans"/>
                <a:sym typeface="Canva Sans"/>
              </a:rPr>
              <a:t> Seamlessly integrates into browsers and security platforms for comprehensive coverage.</a:t>
            </a:r>
          </a:p>
          <a:p>
            <a:pPr algn="l">
              <a:lnSpc>
                <a:spcPts val="4819"/>
              </a:lnSpc>
            </a:pPr>
          </a:p>
        </p:txBody>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0" y="2419667"/>
            <a:ext cx="18288000" cy="5380990"/>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004AAD"/>
                </a:solidFill>
                <a:latin typeface="Canva Sans"/>
                <a:ea typeface="Canva Sans"/>
                <a:cs typeface="Canva Sans"/>
                <a:sym typeface="Canva Sans"/>
              </a:rPr>
              <a:t>Enhanced </a:t>
            </a:r>
            <a:r>
              <a:rPr lang="en-US" sz="3399">
                <a:solidFill>
                  <a:srgbClr val="004AAD"/>
                </a:solidFill>
                <a:latin typeface="Canva Sans"/>
                <a:ea typeface="Canva Sans"/>
                <a:cs typeface="Canva Sans"/>
                <a:sym typeface="Canva Sans"/>
              </a:rPr>
              <a:t>Accuracy: Utilizes advanced machine learning models and a comprehensive set of features for precise detection.</a:t>
            </a:r>
          </a:p>
          <a:p>
            <a:pPr algn="just" marL="734059" indent="-367030" lvl="1">
              <a:lnSpc>
                <a:spcPts val="4759"/>
              </a:lnSpc>
              <a:buFont typeface="Arial"/>
              <a:buChar char="•"/>
            </a:pPr>
            <a:r>
              <a:rPr lang="en-US" sz="3399">
                <a:solidFill>
                  <a:srgbClr val="004AAD"/>
                </a:solidFill>
                <a:latin typeface="Canva Sans"/>
                <a:ea typeface="Canva Sans"/>
                <a:cs typeface="Canva Sans"/>
                <a:sym typeface="Canva Sans"/>
              </a:rPr>
              <a:t>Real-time Detection: Provides instant feedback to users, ensuring timely protection.</a:t>
            </a:r>
          </a:p>
          <a:p>
            <a:pPr algn="just" marL="734059" indent="-367030" lvl="1">
              <a:lnSpc>
                <a:spcPts val="4759"/>
              </a:lnSpc>
              <a:buFont typeface="Arial"/>
              <a:buChar char="•"/>
            </a:pPr>
            <a:r>
              <a:rPr lang="en-US" sz="3399">
                <a:solidFill>
                  <a:srgbClr val="004AAD"/>
                </a:solidFill>
                <a:latin typeface="Canva Sans"/>
                <a:ea typeface="Canva Sans"/>
                <a:cs typeface="Canva Sans"/>
                <a:sym typeface="Canva Sans"/>
              </a:rPr>
              <a:t>Adaptive Learning: Continuously updates to counter new and sophisticated evasion techniques.</a:t>
            </a:r>
          </a:p>
          <a:p>
            <a:pPr algn="just" marL="734059" indent="-367030" lvl="1">
              <a:lnSpc>
                <a:spcPts val="4759"/>
              </a:lnSpc>
              <a:buFont typeface="Arial"/>
              <a:buChar char="•"/>
            </a:pPr>
            <a:r>
              <a:rPr lang="en-US" sz="3399">
                <a:solidFill>
                  <a:srgbClr val="004AAD"/>
                </a:solidFill>
                <a:latin typeface="Canva Sans"/>
                <a:ea typeface="Canva Sans"/>
                <a:cs typeface="Canva Sans"/>
                <a:sym typeface="Canva Sans"/>
              </a:rPr>
              <a:t>User-friendly Interface: Offers an intuitive and accessible interface for ease of use.</a:t>
            </a:r>
          </a:p>
          <a:p>
            <a:pPr algn="just" marL="734059" indent="-367030" lvl="1">
              <a:lnSpc>
                <a:spcPts val="4759"/>
              </a:lnSpc>
              <a:buFont typeface="Arial"/>
              <a:buChar char="•"/>
            </a:pPr>
            <a:r>
              <a:rPr lang="en-US" sz="3399">
                <a:solidFill>
                  <a:srgbClr val="004AAD"/>
                </a:solidFill>
                <a:latin typeface="Canva Sans"/>
                <a:ea typeface="Canva Sans"/>
                <a:cs typeface="Canva Sans"/>
                <a:sym typeface="Canva Sans"/>
              </a:rPr>
              <a:t>Comprehensive Coverage: Analyzes URL, content, and domain-based features for thorough detection.</a:t>
            </a:r>
          </a:p>
          <a:p>
            <a:pPr algn="ctr">
              <a:lnSpc>
                <a:spcPts val="4759"/>
              </a:lnSpc>
            </a:pPr>
          </a:p>
        </p:txBody>
      </p:sp>
      <p:sp>
        <p:nvSpPr>
          <p:cNvPr name="TextBox 3" id="3"/>
          <p:cNvSpPr txBox="true"/>
          <p:nvPr/>
        </p:nvSpPr>
        <p:spPr>
          <a:xfrm rot="0">
            <a:off x="6437392" y="914400"/>
            <a:ext cx="5413216" cy="1052183"/>
          </a:xfrm>
          <a:prstGeom prst="rect">
            <a:avLst/>
          </a:prstGeom>
        </p:spPr>
        <p:txBody>
          <a:bodyPr anchor="t" rtlCol="false" tIns="0" lIns="0" bIns="0" rIns="0">
            <a:spAutoFit/>
          </a:bodyPr>
          <a:lstStyle/>
          <a:p>
            <a:pPr algn="ctr">
              <a:lnSpc>
                <a:spcPts val="8680"/>
              </a:lnSpc>
            </a:pPr>
            <a:r>
              <a:rPr lang="en-US" sz="6200">
                <a:solidFill>
                  <a:srgbClr val="004AAD"/>
                </a:solidFill>
                <a:latin typeface="Canva Sans Bold"/>
                <a:ea typeface="Canva Sans Bold"/>
                <a:cs typeface="Canva Sans Bold"/>
                <a:sym typeface="Canva Sans Bold"/>
              </a:rPr>
              <a:t>ADVANTAGES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714500"/>
            <a:ext cx="18288000" cy="13716000"/>
          </a:xfrm>
          <a:custGeom>
            <a:avLst/>
            <a:gdLst/>
            <a:ahLst/>
            <a:cxnLst/>
            <a:rect r="r" b="b" t="t" l="l"/>
            <a:pathLst>
              <a:path h="13716000" w="18288000">
                <a:moveTo>
                  <a:pt x="0" y="0"/>
                </a:moveTo>
                <a:lnTo>
                  <a:pt x="18288000" y="0"/>
                </a:lnTo>
                <a:lnTo>
                  <a:pt x="18288000" y="13716000"/>
                </a:lnTo>
                <a:lnTo>
                  <a:pt x="0" y="13716000"/>
                </a:lnTo>
                <a:lnTo>
                  <a:pt x="0" y="0"/>
                </a:lnTo>
                <a:close/>
              </a:path>
            </a:pathLst>
          </a:custGeom>
          <a:blipFill>
            <a:blip r:embed="rId2"/>
            <a:stretch>
              <a:fillRect l="0" t="0" r="0" b="0"/>
            </a:stretch>
          </a:blipFill>
        </p:spPr>
      </p:sp>
      <p:sp>
        <p:nvSpPr>
          <p:cNvPr name="Freeform 3" id="3"/>
          <p:cNvSpPr/>
          <p:nvPr/>
        </p:nvSpPr>
        <p:spPr>
          <a:xfrm flipH="false" flipV="false" rot="0">
            <a:off x="4521300" y="5381324"/>
            <a:ext cx="13658252" cy="3069270"/>
          </a:xfrm>
          <a:custGeom>
            <a:avLst/>
            <a:gdLst/>
            <a:ahLst/>
            <a:cxnLst/>
            <a:rect r="r" b="b" t="t" l="l"/>
            <a:pathLst>
              <a:path h="3069270" w="13658252">
                <a:moveTo>
                  <a:pt x="0" y="0"/>
                </a:moveTo>
                <a:lnTo>
                  <a:pt x="13658252" y="0"/>
                </a:lnTo>
                <a:lnTo>
                  <a:pt x="13658252" y="3069271"/>
                </a:lnTo>
                <a:lnTo>
                  <a:pt x="0" y="3069271"/>
                </a:lnTo>
                <a:lnTo>
                  <a:pt x="0" y="0"/>
                </a:lnTo>
                <a:close/>
              </a:path>
            </a:pathLst>
          </a:custGeom>
          <a:blipFill>
            <a:blip r:embed="rId3"/>
            <a:stretch>
              <a:fillRect l="0" t="0" r="0" b="0"/>
            </a:stretch>
          </a:blipFill>
        </p:spPr>
      </p:sp>
      <p:sp>
        <p:nvSpPr>
          <p:cNvPr name="Freeform 4" id="4"/>
          <p:cNvSpPr/>
          <p:nvPr/>
        </p:nvSpPr>
        <p:spPr>
          <a:xfrm flipH="false" flipV="false" rot="0">
            <a:off x="1028700" y="5631141"/>
            <a:ext cx="1723817" cy="1723817"/>
          </a:xfrm>
          <a:custGeom>
            <a:avLst/>
            <a:gdLst/>
            <a:ahLst/>
            <a:cxnLst/>
            <a:rect r="r" b="b" t="t" l="l"/>
            <a:pathLst>
              <a:path h="1723817" w="1723817">
                <a:moveTo>
                  <a:pt x="0" y="0"/>
                </a:moveTo>
                <a:lnTo>
                  <a:pt x="1723817" y="0"/>
                </a:lnTo>
                <a:lnTo>
                  <a:pt x="1723817" y="1723817"/>
                </a:lnTo>
                <a:lnTo>
                  <a:pt x="0" y="1723817"/>
                </a:lnTo>
                <a:lnTo>
                  <a:pt x="0" y="0"/>
                </a:lnTo>
                <a:close/>
              </a:path>
            </a:pathLst>
          </a:custGeom>
          <a:blipFill>
            <a:blip r:embed="rId4"/>
            <a:stretch>
              <a:fillRect l="0" t="0" r="0" b="0"/>
            </a:stretch>
          </a:blipFill>
        </p:spPr>
      </p:sp>
      <p:sp>
        <p:nvSpPr>
          <p:cNvPr name="Freeform 5" id="5"/>
          <p:cNvSpPr/>
          <p:nvPr/>
        </p:nvSpPr>
        <p:spPr>
          <a:xfrm flipH="false" flipV="false" rot="0">
            <a:off x="3442479" y="6255225"/>
            <a:ext cx="951297" cy="475649"/>
          </a:xfrm>
          <a:custGeom>
            <a:avLst/>
            <a:gdLst/>
            <a:ahLst/>
            <a:cxnLst/>
            <a:rect r="r" b="b" t="t" l="l"/>
            <a:pathLst>
              <a:path h="475649" w="951297">
                <a:moveTo>
                  <a:pt x="0" y="0"/>
                </a:moveTo>
                <a:lnTo>
                  <a:pt x="951298" y="0"/>
                </a:lnTo>
                <a:lnTo>
                  <a:pt x="951298" y="475649"/>
                </a:lnTo>
                <a:lnTo>
                  <a:pt x="0" y="475649"/>
                </a:lnTo>
                <a:lnTo>
                  <a:pt x="0" y="0"/>
                </a:lnTo>
                <a:close/>
              </a:path>
            </a:pathLst>
          </a:custGeom>
          <a:blipFill>
            <a:blip r:embed="rId5"/>
            <a:stretch>
              <a:fillRect l="0" t="0" r="0" b="0"/>
            </a:stretch>
          </a:blipFill>
        </p:spPr>
      </p:sp>
      <p:sp>
        <p:nvSpPr>
          <p:cNvPr name="TextBox 6" id="6"/>
          <p:cNvSpPr txBox="true"/>
          <p:nvPr/>
        </p:nvSpPr>
        <p:spPr>
          <a:xfrm rot="0">
            <a:off x="1586151" y="696856"/>
            <a:ext cx="6380638" cy="1078218"/>
          </a:xfrm>
          <a:prstGeom prst="rect">
            <a:avLst/>
          </a:prstGeom>
        </p:spPr>
        <p:txBody>
          <a:bodyPr anchor="t" rtlCol="false" tIns="0" lIns="0" bIns="0" rIns="0">
            <a:spAutoFit/>
          </a:bodyPr>
          <a:lstStyle/>
          <a:p>
            <a:pPr algn="ctr">
              <a:lnSpc>
                <a:spcPts val="8820"/>
              </a:lnSpc>
            </a:pPr>
            <a:r>
              <a:rPr lang="en-US" sz="6300">
                <a:solidFill>
                  <a:srgbClr val="004AAD"/>
                </a:solidFill>
                <a:latin typeface="Canva Sans Bold"/>
                <a:ea typeface="Canva Sans Bold"/>
                <a:cs typeface="Canva Sans Bold"/>
                <a:sym typeface="Canva Sans Bold"/>
              </a:rPr>
              <a:t>METHODOLOGY</a:t>
            </a:r>
          </a:p>
        </p:txBody>
      </p:sp>
      <p:sp>
        <p:nvSpPr>
          <p:cNvPr name="TextBox 7" id="7"/>
          <p:cNvSpPr txBox="true"/>
          <p:nvPr/>
        </p:nvSpPr>
        <p:spPr>
          <a:xfrm rot="0">
            <a:off x="612747" y="2244168"/>
            <a:ext cx="17062506" cy="2610912"/>
          </a:xfrm>
          <a:prstGeom prst="rect">
            <a:avLst/>
          </a:prstGeom>
        </p:spPr>
        <p:txBody>
          <a:bodyPr anchor="t" rtlCol="false" tIns="0" lIns="0" bIns="0" rIns="0">
            <a:spAutoFit/>
          </a:bodyPr>
          <a:lstStyle/>
          <a:p>
            <a:pPr algn="just">
              <a:lnSpc>
                <a:spcPts val="4171"/>
              </a:lnSpc>
            </a:pPr>
            <a:r>
              <a:rPr lang="en-US" sz="2979">
                <a:solidFill>
                  <a:srgbClr val="004AAD"/>
                </a:solidFill>
                <a:latin typeface="Canva Sans"/>
                <a:ea typeface="Canva Sans"/>
                <a:cs typeface="Canva Sans"/>
                <a:sym typeface="Canva Sans"/>
              </a:rPr>
              <a:t>Detecting phishing websites using machine learning involves extracting features like URL structure, domain age,IP address.A dataset of phishing and legitimate websites is used to train models, such as random forests or neural networks, to identify phishing patterns. The trained model then predicts and evaluates new URLs for phishing characteristics, providing an automated and accurate detection method.</a:t>
            </a:r>
          </a:p>
        </p:txBody>
      </p:sp>
      <p:sp>
        <p:nvSpPr>
          <p:cNvPr name="TextBox 8" id="8"/>
          <p:cNvSpPr txBox="true"/>
          <p:nvPr/>
        </p:nvSpPr>
        <p:spPr>
          <a:xfrm rot="0">
            <a:off x="1028700" y="7785449"/>
            <a:ext cx="2511425" cy="448310"/>
          </a:xfrm>
          <a:prstGeom prst="rect">
            <a:avLst/>
          </a:prstGeom>
        </p:spPr>
        <p:txBody>
          <a:bodyPr anchor="t" rtlCol="false" tIns="0" lIns="0" bIns="0" rIns="0">
            <a:spAutoFit/>
          </a:bodyPr>
          <a:lstStyle/>
          <a:p>
            <a:pPr algn="ctr">
              <a:lnSpc>
                <a:spcPts val="3640"/>
              </a:lnSpc>
            </a:pPr>
            <a:r>
              <a:rPr lang="en-US" sz="2600">
                <a:solidFill>
                  <a:srgbClr val="004AAD"/>
                </a:solidFill>
                <a:latin typeface="Canva Sans Bold"/>
                <a:ea typeface="Canva Sans Bold"/>
                <a:cs typeface="Canva Sans Bold"/>
                <a:sym typeface="Canva Sans Bold"/>
              </a:rPr>
              <a:t>Data Collection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3814" y="2802515"/>
            <a:ext cx="18044186" cy="5596005"/>
          </a:xfrm>
          <a:custGeom>
            <a:avLst/>
            <a:gdLst/>
            <a:ahLst/>
            <a:cxnLst/>
            <a:rect r="r" b="b" t="t" l="l"/>
            <a:pathLst>
              <a:path h="5596005" w="18044186">
                <a:moveTo>
                  <a:pt x="0" y="0"/>
                </a:moveTo>
                <a:lnTo>
                  <a:pt x="18044186" y="0"/>
                </a:lnTo>
                <a:lnTo>
                  <a:pt x="18044186" y="5596005"/>
                </a:lnTo>
                <a:lnTo>
                  <a:pt x="0" y="5596005"/>
                </a:lnTo>
                <a:lnTo>
                  <a:pt x="0" y="0"/>
                </a:lnTo>
                <a:close/>
              </a:path>
            </a:pathLst>
          </a:custGeom>
          <a:blipFill>
            <a:blip r:embed="rId2"/>
            <a:stretch>
              <a:fillRect l="0" t="-7391" r="0" b="-7391"/>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903431" y="3347526"/>
            <a:ext cx="6666119" cy="4479632"/>
          </a:xfrm>
          <a:custGeom>
            <a:avLst/>
            <a:gdLst/>
            <a:ahLst/>
            <a:cxnLst/>
            <a:rect r="r" b="b" t="t" l="l"/>
            <a:pathLst>
              <a:path h="4479632" w="6666119">
                <a:moveTo>
                  <a:pt x="0" y="0"/>
                </a:moveTo>
                <a:lnTo>
                  <a:pt x="6666119" y="0"/>
                </a:lnTo>
                <a:lnTo>
                  <a:pt x="6666119" y="4479632"/>
                </a:lnTo>
                <a:lnTo>
                  <a:pt x="0" y="4479632"/>
                </a:lnTo>
                <a:lnTo>
                  <a:pt x="0" y="0"/>
                </a:lnTo>
                <a:close/>
              </a:path>
            </a:pathLst>
          </a:custGeom>
          <a:blipFill>
            <a:blip r:embed="rId2"/>
            <a:stretch>
              <a:fillRect l="0" t="0" r="0" b="0"/>
            </a:stretch>
          </a:blipFill>
        </p:spPr>
      </p:sp>
      <p:sp>
        <p:nvSpPr>
          <p:cNvPr name="TextBox 3" id="3"/>
          <p:cNvSpPr txBox="true"/>
          <p:nvPr/>
        </p:nvSpPr>
        <p:spPr>
          <a:xfrm rot="0">
            <a:off x="679655" y="1419041"/>
            <a:ext cx="17145587" cy="979157"/>
          </a:xfrm>
          <a:prstGeom prst="rect">
            <a:avLst/>
          </a:prstGeom>
        </p:spPr>
        <p:txBody>
          <a:bodyPr anchor="t" rtlCol="false" tIns="0" lIns="0" bIns="0" rIns="0">
            <a:spAutoFit/>
          </a:bodyPr>
          <a:lstStyle/>
          <a:p>
            <a:pPr algn="ctr">
              <a:lnSpc>
                <a:spcPts val="7980"/>
              </a:lnSpc>
            </a:pPr>
            <a:r>
              <a:rPr lang="en-US" sz="5700">
                <a:solidFill>
                  <a:srgbClr val="004AAD"/>
                </a:solidFill>
                <a:latin typeface="Canva Sans Bold"/>
                <a:ea typeface="Canva Sans Bold"/>
                <a:cs typeface="Canva Sans Bold"/>
                <a:sym typeface="Canva Sans Bold"/>
              </a:rPr>
              <a:t>ALGORITHMS USED</a:t>
            </a:r>
          </a:p>
        </p:txBody>
      </p:sp>
      <p:sp>
        <p:nvSpPr>
          <p:cNvPr name="TextBox 4" id="4"/>
          <p:cNvSpPr txBox="true"/>
          <p:nvPr/>
        </p:nvSpPr>
        <p:spPr>
          <a:xfrm rot="0">
            <a:off x="2146379" y="3409108"/>
            <a:ext cx="6981825" cy="4070604"/>
          </a:xfrm>
          <a:prstGeom prst="rect">
            <a:avLst/>
          </a:prstGeom>
        </p:spPr>
        <p:txBody>
          <a:bodyPr anchor="t" rtlCol="false" tIns="0" lIns="0" bIns="0" rIns="0">
            <a:spAutoFit/>
          </a:bodyPr>
          <a:lstStyle/>
          <a:p>
            <a:pPr algn="l" marL="734059" indent="-367030" lvl="1">
              <a:lnSpc>
                <a:spcPts val="6527"/>
              </a:lnSpc>
              <a:buAutoNum type="arabicPeriod" startAt="1"/>
            </a:pPr>
            <a:r>
              <a:rPr lang="en-US" sz="3399">
                <a:solidFill>
                  <a:srgbClr val="004AAD"/>
                </a:solidFill>
                <a:latin typeface="Canva Sans"/>
                <a:ea typeface="Canva Sans"/>
                <a:cs typeface="Canva Sans"/>
                <a:sym typeface="Canva Sans"/>
              </a:rPr>
              <a:t>SUPPORT VECTOR MACHINES</a:t>
            </a:r>
          </a:p>
          <a:p>
            <a:pPr algn="l" marL="734059" indent="-367030" lvl="1">
              <a:lnSpc>
                <a:spcPts val="6527"/>
              </a:lnSpc>
              <a:buAutoNum type="arabicPeriod" startAt="1"/>
            </a:pPr>
            <a:r>
              <a:rPr lang="en-US" sz="3399">
                <a:solidFill>
                  <a:srgbClr val="004AAD"/>
                </a:solidFill>
                <a:latin typeface="Canva Sans"/>
                <a:ea typeface="Canva Sans"/>
                <a:cs typeface="Canva Sans"/>
                <a:sym typeface="Canva Sans"/>
              </a:rPr>
              <a:t>DECISION TREE CLASSIFIER</a:t>
            </a:r>
          </a:p>
          <a:p>
            <a:pPr algn="l" marL="734059" indent="-367030" lvl="1">
              <a:lnSpc>
                <a:spcPts val="6527"/>
              </a:lnSpc>
              <a:buAutoNum type="arabicPeriod" startAt="1"/>
            </a:pPr>
            <a:r>
              <a:rPr lang="en-US" sz="3399">
                <a:solidFill>
                  <a:srgbClr val="004AAD"/>
                </a:solidFill>
                <a:latin typeface="Canva Sans"/>
                <a:ea typeface="Canva Sans"/>
                <a:cs typeface="Canva Sans"/>
                <a:sym typeface="Canva Sans"/>
              </a:rPr>
              <a:t>RANDOM FOREST MODEL</a:t>
            </a:r>
          </a:p>
          <a:p>
            <a:pPr algn="l" marL="734059" indent="-367030" lvl="1">
              <a:lnSpc>
                <a:spcPts val="6527"/>
              </a:lnSpc>
              <a:buAutoNum type="arabicPeriod" startAt="1"/>
            </a:pPr>
            <a:r>
              <a:rPr lang="en-US" sz="3399">
                <a:solidFill>
                  <a:srgbClr val="004AAD"/>
                </a:solidFill>
                <a:latin typeface="Canva Sans"/>
                <a:ea typeface="Canva Sans"/>
                <a:cs typeface="Canva Sans"/>
                <a:sym typeface="Canva Sans"/>
              </a:rPr>
              <a:t>XGBoost CLASSIFIER</a:t>
            </a:r>
          </a:p>
          <a:p>
            <a:pPr algn="l" marL="734059" indent="-367030" lvl="1">
              <a:lnSpc>
                <a:spcPts val="6527"/>
              </a:lnSpc>
              <a:buAutoNum type="arabicPeriod" startAt="1"/>
            </a:pPr>
            <a:r>
              <a:rPr lang="en-US" sz="3399">
                <a:solidFill>
                  <a:srgbClr val="004AAD"/>
                </a:solidFill>
                <a:latin typeface="Canva Sans"/>
                <a:ea typeface="Canva Sans"/>
                <a:cs typeface="Canva Sans"/>
                <a:sym typeface="Canva Sans"/>
              </a:rPr>
              <a:t>LOGISTIC REGRESSION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51951" y="1701692"/>
            <a:ext cx="15230433" cy="8585308"/>
          </a:xfrm>
          <a:custGeom>
            <a:avLst/>
            <a:gdLst/>
            <a:ahLst/>
            <a:cxnLst/>
            <a:rect r="r" b="b" t="t" l="l"/>
            <a:pathLst>
              <a:path h="8585308" w="15230433">
                <a:moveTo>
                  <a:pt x="0" y="0"/>
                </a:moveTo>
                <a:lnTo>
                  <a:pt x="15230433" y="0"/>
                </a:lnTo>
                <a:lnTo>
                  <a:pt x="15230433" y="8585308"/>
                </a:lnTo>
                <a:lnTo>
                  <a:pt x="0" y="8585308"/>
                </a:lnTo>
                <a:lnTo>
                  <a:pt x="0" y="0"/>
                </a:lnTo>
                <a:close/>
              </a:path>
            </a:pathLst>
          </a:custGeom>
          <a:blipFill>
            <a:blip r:embed="rId2"/>
            <a:stretch>
              <a:fillRect l="0" t="0" r="0" b="0"/>
            </a:stretch>
          </a:blipFill>
        </p:spPr>
      </p:sp>
      <p:sp>
        <p:nvSpPr>
          <p:cNvPr name="TextBox 3" id="3"/>
          <p:cNvSpPr txBox="true"/>
          <p:nvPr/>
        </p:nvSpPr>
        <p:spPr>
          <a:xfrm rot="0">
            <a:off x="451648" y="461709"/>
            <a:ext cx="17384705" cy="1019681"/>
          </a:xfrm>
          <a:prstGeom prst="rect">
            <a:avLst/>
          </a:prstGeom>
        </p:spPr>
        <p:txBody>
          <a:bodyPr anchor="t" rtlCol="false" tIns="0" lIns="0" bIns="0" rIns="0">
            <a:spAutoFit/>
          </a:bodyPr>
          <a:lstStyle/>
          <a:p>
            <a:pPr algn="ctr">
              <a:lnSpc>
                <a:spcPts val="8379"/>
              </a:lnSpc>
            </a:pPr>
            <a:r>
              <a:rPr lang="en-US" sz="5985">
                <a:solidFill>
                  <a:srgbClr val="004AAD"/>
                </a:solidFill>
                <a:latin typeface="Canva Sans Bold"/>
                <a:ea typeface="Canva Sans Bold"/>
                <a:cs typeface="Canva Sans Bold"/>
                <a:sym typeface="Canva Sans Bold"/>
              </a:rPr>
              <a:t>DATA VISUALIZATION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714500"/>
            <a:ext cx="18288000" cy="13716000"/>
          </a:xfrm>
          <a:custGeom>
            <a:avLst/>
            <a:gdLst/>
            <a:ahLst/>
            <a:cxnLst/>
            <a:rect r="r" b="b" t="t" l="l"/>
            <a:pathLst>
              <a:path h="13716000" w="18288000">
                <a:moveTo>
                  <a:pt x="0" y="0"/>
                </a:moveTo>
                <a:lnTo>
                  <a:pt x="18288000" y="0"/>
                </a:lnTo>
                <a:lnTo>
                  <a:pt x="18288000" y="13716000"/>
                </a:lnTo>
                <a:lnTo>
                  <a:pt x="0" y="13716000"/>
                </a:lnTo>
                <a:lnTo>
                  <a:pt x="0" y="0"/>
                </a:lnTo>
                <a:close/>
              </a:path>
            </a:pathLst>
          </a:custGeom>
          <a:blipFill>
            <a:blip r:embed="rId2"/>
            <a:stretch>
              <a:fillRect l="0" t="0" r="0" b="0"/>
            </a:stretch>
          </a:blipFill>
        </p:spPr>
      </p:sp>
      <p:sp>
        <p:nvSpPr>
          <p:cNvPr name="TextBox 3" id="3"/>
          <p:cNvSpPr txBox="true"/>
          <p:nvPr/>
        </p:nvSpPr>
        <p:spPr>
          <a:xfrm rot="0">
            <a:off x="5108344" y="394789"/>
            <a:ext cx="8071312" cy="1143997"/>
          </a:xfrm>
          <a:prstGeom prst="rect">
            <a:avLst/>
          </a:prstGeom>
        </p:spPr>
        <p:txBody>
          <a:bodyPr anchor="t" rtlCol="false" tIns="0" lIns="0" bIns="0" rIns="0">
            <a:spAutoFit/>
          </a:bodyPr>
          <a:lstStyle/>
          <a:p>
            <a:pPr algn="ctr">
              <a:lnSpc>
                <a:spcPts val="9395"/>
              </a:lnSpc>
            </a:pPr>
            <a:r>
              <a:rPr lang="en-US" sz="6710">
                <a:solidFill>
                  <a:srgbClr val="004AAD"/>
                </a:solidFill>
                <a:latin typeface="Canva Sans Bold"/>
                <a:ea typeface="Canva Sans Bold"/>
                <a:cs typeface="Canva Sans Bold"/>
                <a:sym typeface="Canva Sans Bold"/>
              </a:rPr>
              <a:t>APPLICATIONS</a:t>
            </a:r>
          </a:p>
        </p:txBody>
      </p:sp>
      <p:sp>
        <p:nvSpPr>
          <p:cNvPr name="TextBox 4" id="4"/>
          <p:cNvSpPr txBox="true"/>
          <p:nvPr/>
        </p:nvSpPr>
        <p:spPr>
          <a:xfrm rot="0">
            <a:off x="762673" y="1696823"/>
            <a:ext cx="17326102" cy="2160796"/>
          </a:xfrm>
          <a:prstGeom prst="rect">
            <a:avLst/>
          </a:prstGeom>
        </p:spPr>
        <p:txBody>
          <a:bodyPr anchor="t" rtlCol="false" tIns="0" lIns="0" bIns="0" rIns="0">
            <a:spAutoFit/>
          </a:bodyPr>
          <a:lstStyle/>
          <a:p>
            <a:pPr algn="l">
              <a:lnSpc>
                <a:spcPts val="4276"/>
              </a:lnSpc>
            </a:pPr>
            <a:r>
              <a:rPr lang="en-US" sz="3054">
                <a:solidFill>
                  <a:srgbClr val="004AAD"/>
                </a:solidFill>
                <a:latin typeface="Canva Sans Bold"/>
                <a:ea typeface="Canva Sans Bold"/>
                <a:cs typeface="Canva Sans Bold"/>
                <a:sym typeface="Canva Sans Bold"/>
              </a:rPr>
              <a:t>Fin</a:t>
            </a:r>
            <a:r>
              <a:rPr lang="en-US" sz="3054">
                <a:solidFill>
                  <a:srgbClr val="004AAD"/>
                </a:solidFill>
                <a:latin typeface="Canva Sans Bold"/>
                <a:ea typeface="Canva Sans Bold"/>
                <a:cs typeface="Canva Sans Bold"/>
                <a:sym typeface="Canva Sans Bold"/>
              </a:rPr>
              <a:t>ancial Institutions:</a:t>
            </a:r>
          </a:p>
          <a:p>
            <a:pPr algn="l" marL="659423" indent="-329712" lvl="1">
              <a:lnSpc>
                <a:spcPts val="4276"/>
              </a:lnSpc>
              <a:buFont typeface="Arial"/>
              <a:buChar char="•"/>
            </a:pPr>
            <a:r>
              <a:rPr lang="en-US" sz="3054">
                <a:solidFill>
                  <a:srgbClr val="004AAD"/>
                </a:solidFill>
                <a:latin typeface="Canva Sans"/>
                <a:ea typeface="Canva Sans"/>
                <a:cs typeface="Canva Sans"/>
                <a:sym typeface="Canva Sans"/>
              </a:rPr>
              <a:t>Protects customers from phishing attacks targeting online banking credentials.</a:t>
            </a:r>
          </a:p>
          <a:p>
            <a:pPr algn="l" marL="659423" indent="-329712" lvl="1">
              <a:lnSpc>
                <a:spcPts val="4276"/>
              </a:lnSpc>
              <a:buFont typeface="Arial"/>
              <a:buChar char="•"/>
            </a:pPr>
            <a:r>
              <a:rPr lang="en-US" sz="3054">
                <a:solidFill>
                  <a:srgbClr val="004AAD"/>
                </a:solidFill>
                <a:latin typeface="Canva Sans"/>
                <a:ea typeface="Canva Sans"/>
                <a:cs typeface="Canva Sans"/>
                <a:sym typeface="Canva Sans"/>
              </a:rPr>
              <a:t>Enhances the security of online transactions and sensitive financial information.</a:t>
            </a:r>
          </a:p>
          <a:p>
            <a:pPr algn="l">
              <a:lnSpc>
                <a:spcPts val="4276"/>
              </a:lnSpc>
            </a:pPr>
          </a:p>
        </p:txBody>
      </p:sp>
      <p:sp>
        <p:nvSpPr>
          <p:cNvPr name="TextBox 5" id="5"/>
          <p:cNvSpPr txBox="true"/>
          <p:nvPr/>
        </p:nvSpPr>
        <p:spPr>
          <a:xfrm rot="0">
            <a:off x="762673" y="4282262"/>
            <a:ext cx="17326102" cy="2124075"/>
          </a:xfrm>
          <a:prstGeom prst="rect">
            <a:avLst/>
          </a:prstGeom>
        </p:spPr>
        <p:txBody>
          <a:bodyPr anchor="t" rtlCol="false" tIns="0" lIns="0" bIns="0" rIns="0">
            <a:spAutoFit/>
          </a:bodyPr>
          <a:lstStyle/>
          <a:p>
            <a:pPr algn="l">
              <a:lnSpc>
                <a:spcPts val="4200"/>
              </a:lnSpc>
            </a:pPr>
            <a:r>
              <a:rPr lang="en-US" sz="3000">
                <a:solidFill>
                  <a:srgbClr val="004AAD"/>
                </a:solidFill>
                <a:latin typeface="Canva Sans Bold"/>
                <a:ea typeface="Canva Sans Bold"/>
                <a:cs typeface="Canva Sans Bold"/>
                <a:sym typeface="Canva Sans Bold"/>
              </a:rPr>
              <a:t>E-commerce Platforms:</a:t>
            </a:r>
          </a:p>
          <a:p>
            <a:pPr algn="l" marL="647702" indent="-323851" lvl="1">
              <a:lnSpc>
                <a:spcPts val="4200"/>
              </a:lnSpc>
              <a:buFont typeface="Arial"/>
              <a:buChar char="•"/>
            </a:pPr>
            <a:r>
              <a:rPr lang="en-US" sz="3000">
                <a:solidFill>
                  <a:srgbClr val="004AAD"/>
                </a:solidFill>
                <a:latin typeface="Canva Sans"/>
                <a:ea typeface="Canva Sans"/>
                <a:cs typeface="Canva Sans"/>
                <a:sym typeface="Canva Sans"/>
              </a:rPr>
              <a:t>Safeguar</a:t>
            </a:r>
            <a:r>
              <a:rPr lang="en-US" sz="3000">
                <a:solidFill>
                  <a:srgbClr val="004AAD"/>
                </a:solidFill>
                <a:latin typeface="Canva Sans"/>
                <a:ea typeface="Canva Sans"/>
                <a:cs typeface="Canva Sans"/>
                <a:sym typeface="Canva Sans"/>
              </a:rPr>
              <a:t>ds user accounts and payment information during online shopping.</a:t>
            </a:r>
          </a:p>
          <a:p>
            <a:pPr algn="l" marL="647702" indent="-323851" lvl="1">
              <a:lnSpc>
                <a:spcPts val="4200"/>
              </a:lnSpc>
              <a:buFont typeface="Arial"/>
              <a:buChar char="•"/>
            </a:pPr>
            <a:r>
              <a:rPr lang="en-US" sz="3000">
                <a:solidFill>
                  <a:srgbClr val="004AAD"/>
                </a:solidFill>
                <a:latin typeface="Canva Sans"/>
                <a:ea typeface="Canva Sans"/>
                <a:cs typeface="Canva Sans"/>
                <a:sym typeface="Canva Sans"/>
              </a:rPr>
              <a:t>Reduces fraudulent activities and builds customer trust.</a:t>
            </a:r>
          </a:p>
          <a:p>
            <a:pPr algn="ctr">
              <a:lnSpc>
                <a:spcPts val="4200"/>
              </a:lnSpc>
            </a:pPr>
          </a:p>
        </p:txBody>
      </p:sp>
      <p:sp>
        <p:nvSpPr>
          <p:cNvPr name="TextBox 6" id="6"/>
          <p:cNvSpPr txBox="true"/>
          <p:nvPr/>
        </p:nvSpPr>
        <p:spPr>
          <a:xfrm rot="0">
            <a:off x="762673" y="6568262"/>
            <a:ext cx="17326102" cy="2160435"/>
          </a:xfrm>
          <a:prstGeom prst="rect">
            <a:avLst/>
          </a:prstGeom>
        </p:spPr>
        <p:txBody>
          <a:bodyPr anchor="t" rtlCol="false" tIns="0" lIns="0" bIns="0" rIns="0">
            <a:spAutoFit/>
          </a:bodyPr>
          <a:lstStyle/>
          <a:p>
            <a:pPr algn="just">
              <a:lnSpc>
                <a:spcPts val="4295"/>
              </a:lnSpc>
            </a:pPr>
            <a:r>
              <a:rPr lang="en-US" sz="3068">
                <a:solidFill>
                  <a:srgbClr val="004AAD"/>
                </a:solidFill>
                <a:latin typeface="Canva Sans Bold"/>
                <a:ea typeface="Canva Sans Bold"/>
                <a:cs typeface="Canva Sans Bold"/>
                <a:sym typeface="Canva Sans Bold"/>
              </a:rPr>
              <a:t>Corporate Networks:</a:t>
            </a:r>
          </a:p>
          <a:p>
            <a:pPr algn="just" marL="662492" indent="-331246" lvl="1">
              <a:lnSpc>
                <a:spcPts val="4295"/>
              </a:lnSpc>
              <a:buFont typeface="Arial"/>
              <a:buChar char="•"/>
            </a:pPr>
            <a:r>
              <a:rPr lang="en-US" sz="3068">
                <a:solidFill>
                  <a:srgbClr val="004AAD"/>
                </a:solidFill>
                <a:latin typeface="Canva Sans"/>
                <a:ea typeface="Canva Sans"/>
                <a:cs typeface="Canva Sans"/>
                <a:sym typeface="Canva Sans"/>
              </a:rPr>
              <a:t>Shiel</a:t>
            </a:r>
            <a:r>
              <a:rPr lang="en-US" sz="3068">
                <a:solidFill>
                  <a:srgbClr val="004AAD"/>
                </a:solidFill>
                <a:latin typeface="Canva Sans"/>
                <a:ea typeface="Canva Sans"/>
                <a:cs typeface="Canva Sans"/>
                <a:sym typeface="Canva Sans"/>
              </a:rPr>
              <a:t>ds employees from phishing emails and malicious links.</a:t>
            </a:r>
          </a:p>
          <a:p>
            <a:pPr algn="just" marL="662492" indent="-331246" lvl="1">
              <a:lnSpc>
                <a:spcPts val="4295"/>
              </a:lnSpc>
              <a:buFont typeface="Arial"/>
              <a:buChar char="•"/>
            </a:pPr>
            <a:r>
              <a:rPr lang="en-US" sz="3068">
                <a:solidFill>
                  <a:srgbClr val="004AAD"/>
                </a:solidFill>
                <a:latin typeface="Canva Sans"/>
                <a:ea typeface="Canva Sans"/>
                <a:cs typeface="Canva Sans"/>
                <a:sym typeface="Canva Sans"/>
              </a:rPr>
              <a:t>Prevents unauthorized access to company data and intellectual property.</a:t>
            </a:r>
          </a:p>
          <a:p>
            <a:pPr algn="just">
              <a:lnSpc>
                <a:spcPts val="4295"/>
              </a:lnSpc>
            </a:pPr>
          </a:p>
        </p:txBody>
      </p:sp>
    </p:spTree>
  </p:cSld>
  <p:clrMapOvr>
    <a:masterClrMapping/>
  </p:clrMapOvr>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195262" y="760902"/>
            <a:ext cx="16778433" cy="2242044"/>
          </a:xfrm>
          <a:prstGeom prst="rect">
            <a:avLst/>
          </a:prstGeom>
        </p:spPr>
        <p:txBody>
          <a:bodyPr anchor="t" rtlCol="false" tIns="0" lIns="0" bIns="0" rIns="0">
            <a:spAutoFit/>
          </a:bodyPr>
          <a:lstStyle/>
          <a:p>
            <a:pPr algn="l">
              <a:lnSpc>
                <a:spcPts val="4522"/>
              </a:lnSpc>
            </a:pPr>
            <a:r>
              <a:rPr lang="en-US" sz="3230">
                <a:solidFill>
                  <a:srgbClr val="004AAD"/>
                </a:solidFill>
                <a:latin typeface="Canva Sans Bold"/>
                <a:ea typeface="Canva Sans Bold"/>
                <a:cs typeface="Canva Sans Bold"/>
                <a:sym typeface="Canva Sans Bold"/>
              </a:rPr>
              <a:t>Web Browsers:</a:t>
            </a:r>
          </a:p>
          <a:p>
            <a:pPr algn="l" marL="697473" indent="-348736" lvl="1">
              <a:lnSpc>
                <a:spcPts val="4522"/>
              </a:lnSpc>
              <a:buFont typeface="Arial"/>
              <a:buChar char="•"/>
            </a:pPr>
            <a:r>
              <a:rPr lang="en-US" sz="3230">
                <a:solidFill>
                  <a:srgbClr val="004AAD"/>
                </a:solidFill>
                <a:latin typeface="Canva Sans"/>
                <a:ea typeface="Canva Sans"/>
                <a:cs typeface="Canva Sans"/>
                <a:sym typeface="Canva Sans"/>
              </a:rPr>
              <a:t>Provi</a:t>
            </a:r>
            <a:r>
              <a:rPr lang="en-US" sz="3230">
                <a:solidFill>
                  <a:srgbClr val="004AAD"/>
                </a:solidFill>
                <a:latin typeface="Canva Sans"/>
                <a:ea typeface="Canva Sans"/>
                <a:cs typeface="Canva Sans"/>
                <a:sym typeface="Canva Sans"/>
              </a:rPr>
              <a:t>des real-time alerts to users about potentially dangerous websites.</a:t>
            </a:r>
          </a:p>
          <a:p>
            <a:pPr algn="l" marL="654294" indent="-327147" lvl="1">
              <a:lnSpc>
                <a:spcPts val="4242"/>
              </a:lnSpc>
              <a:buFont typeface="Arial"/>
              <a:buChar char="•"/>
            </a:pPr>
            <a:r>
              <a:rPr lang="en-US" sz="3030">
                <a:solidFill>
                  <a:srgbClr val="004AAD"/>
                </a:solidFill>
                <a:latin typeface="Canva Sans"/>
                <a:ea typeface="Canva Sans"/>
                <a:cs typeface="Canva Sans"/>
                <a:sym typeface="Canva Sans"/>
              </a:rPr>
              <a:t>Reduces the risk of users visiting phishing sites.</a:t>
            </a:r>
          </a:p>
          <a:p>
            <a:pPr algn="l">
              <a:lnSpc>
                <a:spcPts val="4522"/>
              </a:lnSpc>
            </a:pPr>
          </a:p>
        </p:txBody>
      </p:sp>
      <p:sp>
        <p:nvSpPr>
          <p:cNvPr name="TextBox 3" id="3"/>
          <p:cNvSpPr txBox="true"/>
          <p:nvPr/>
        </p:nvSpPr>
        <p:spPr>
          <a:xfrm rot="0">
            <a:off x="1195262" y="3511085"/>
            <a:ext cx="16778433" cy="2160490"/>
          </a:xfrm>
          <a:prstGeom prst="rect">
            <a:avLst/>
          </a:prstGeom>
        </p:spPr>
        <p:txBody>
          <a:bodyPr anchor="t" rtlCol="false" tIns="0" lIns="0" bIns="0" rIns="0">
            <a:spAutoFit/>
          </a:bodyPr>
          <a:lstStyle/>
          <a:p>
            <a:pPr algn="just">
              <a:lnSpc>
                <a:spcPts val="4292"/>
              </a:lnSpc>
            </a:pPr>
            <a:r>
              <a:rPr lang="en-US" sz="3066">
                <a:solidFill>
                  <a:srgbClr val="004AAD"/>
                </a:solidFill>
                <a:latin typeface="Canva Sans Bold"/>
                <a:ea typeface="Canva Sans Bold"/>
                <a:cs typeface="Canva Sans Bold"/>
                <a:sym typeface="Canva Sans Bold"/>
              </a:rPr>
              <a:t>VPN Services:</a:t>
            </a:r>
          </a:p>
          <a:p>
            <a:pPr algn="just" marL="662019" indent="-331010" lvl="1">
              <a:lnSpc>
                <a:spcPts val="4292"/>
              </a:lnSpc>
              <a:buFont typeface="Arial"/>
              <a:buChar char="•"/>
            </a:pPr>
            <a:r>
              <a:rPr lang="en-US" sz="3066">
                <a:solidFill>
                  <a:srgbClr val="004AAD"/>
                </a:solidFill>
                <a:latin typeface="Canva Sans"/>
                <a:ea typeface="Canva Sans"/>
                <a:cs typeface="Canva Sans"/>
                <a:sym typeface="Canva Sans"/>
              </a:rPr>
              <a:t>Adds an extra layer of security for users browsing through VPNs.</a:t>
            </a:r>
          </a:p>
          <a:p>
            <a:pPr algn="just" marL="662019" indent="-331010" lvl="1">
              <a:lnSpc>
                <a:spcPts val="4292"/>
              </a:lnSpc>
              <a:buFont typeface="Arial"/>
              <a:buChar char="•"/>
            </a:pPr>
            <a:r>
              <a:rPr lang="en-US" sz="3066">
                <a:solidFill>
                  <a:srgbClr val="004AAD"/>
                </a:solidFill>
                <a:latin typeface="Canva Sans"/>
                <a:ea typeface="Canva Sans"/>
                <a:cs typeface="Canva Sans"/>
                <a:sym typeface="Canva Sans"/>
              </a:rPr>
              <a:t>Prevents phishing attacks while maintaining user anonymity.</a:t>
            </a:r>
          </a:p>
          <a:p>
            <a:pPr algn="just">
              <a:lnSpc>
                <a:spcPts val="4292"/>
              </a:lnSpc>
            </a:pPr>
          </a:p>
        </p:txBody>
      </p:sp>
      <p:sp>
        <p:nvSpPr>
          <p:cNvPr name="TextBox 4" id="4"/>
          <p:cNvSpPr txBox="true"/>
          <p:nvPr/>
        </p:nvSpPr>
        <p:spPr>
          <a:xfrm rot="0">
            <a:off x="1195262" y="6375685"/>
            <a:ext cx="16778433" cy="2150631"/>
          </a:xfrm>
          <a:prstGeom prst="rect">
            <a:avLst/>
          </a:prstGeom>
        </p:spPr>
        <p:txBody>
          <a:bodyPr anchor="t" rtlCol="false" tIns="0" lIns="0" bIns="0" rIns="0">
            <a:spAutoFit/>
          </a:bodyPr>
          <a:lstStyle/>
          <a:p>
            <a:pPr algn="just">
              <a:lnSpc>
                <a:spcPts val="4311"/>
              </a:lnSpc>
            </a:pPr>
            <a:r>
              <a:rPr lang="en-US" sz="3079">
                <a:solidFill>
                  <a:srgbClr val="004AAD"/>
                </a:solidFill>
                <a:latin typeface="Canva Sans Bold"/>
                <a:ea typeface="Canva Sans Bold"/>
                <a:cs typeface="Canva Sans Bold"/>
                <a:sym typeface="Canva Sans Bold"/>
              </a:rPr>
              <a:t>Online Gaming Platforms:</a:t>
            </a:r>
          </a:p>
          <a:p>
            <a:pPr algn="just" marL="664862" indent="-332431" lvl="1">
              <a:lnSpc>
                <a:spcPts val="4311"/>
              </a:lnSpc>
              <a:buFont typeface="Arial"/>
              <a:buChar char="•"/>
            </a:pPr>
            <a:r>
              <a:rPr lang="en-US" sz="3079">
                <a:solidFill>
                  <a:srgbClr val="004AAD"/>
                </a:solidFill>
                <a:latin typeface="Canva Sans"/>
                <a:ea typeface="Canva Sans"/>
                <a:cs typeface="Canva Sans"/>
                <a:sym typeface="Canva Sans"/>
              </a:rPr>
              <a:t>Prevents account takeovers an</a:t>
            </a:r>
            <a:r>
              <a:rPr lang="en-US" sz="3079">
                <a:solidFill>
                  <a:srgbClr val="004AAD"/>
                </a:solidFill>
                <a:latin typeface="Canva Sans"/>
                <a:ea typeface="Canva Sans"/>
                <a:cs typeface="Canva Sans"/>
                <a:sym typeface="Canva Sans"/>
              </a:rPr>
              <a:t>d fraud in online gaming communities.</a:t>
            </a:r>
          </a:p>
          <a:p>
            <a:pPr algn="just" marL="664862" indent="-332431" lvl="1">
              <a:lnSpc>
                <a:spcPts val="4311"/>
              </a:lnSpc>
              <a:buFont typeface="Arial"/>
              <a:buChar char="•"/>
            </a:pPr>
            <a:r>
              <a:rPr lang="en-US" sz="3079">
                <a:solidFill>
                  <a:srgbClr val="004AAD"/>
                </a:solidFill>
                <a:latin typeface="Canva Sans"/>
                <a:ea typeface="Canva Sans"/>
                <a:cs typeface="Canva Sans"/>
                <a:sym typeface="Canva Sans"/>
              </a:rPr>
              <a:t>Enhances the security of in-game transactions and personal data.</a:t>
            </a:r>
          </a:p>
          <a:p>
            <a:pPr algn="just">
              <a:lnSpc>
                <a:spcPts val="4311"/>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66797" y="724388"/>
            <a:ext cx="14498956" cy="8164167"/>
          </a:xfrm>
          <a:custGeom>
            <a:avLst/>
            <a:gdLst/>
            <a:ahLst/>
            <a:cxnLst/>
            <a:rect r="r" b="b" t="t" l="l"/>
            <a:pathLst>
              <a:path h="8164167" w="14498956">
                <a:moveTo>
                  <a:pt x="0" y="0"/>
                </a:moveTo>
                <a:lnTo>
                  <a:pt x="14498956" y="0"/>
                </a:lnTo>
                <a:lnTo>
                  <a:pt x="14498956" y="8164167"/>
                </a:lnTo>
                <a:lnTo>
                  <a:pt x="0" y="8164167"/>
                </a:lnTo>
                <a:lnTo>
                  <a:pt x="0" y="0"/>
                </a:lnTo>
                <a:close/>
              </a:path>
            </a:pathLst>
          </a:custGeom>
          <a:blipFill>
            <a:blip r:embed="rId2"/>
            <a:stretch>
              <a:fillRect l="0" t="0" r="0" b="0"/>
            </a:stretch>
          </a:blipFill>
          <a:ln w="304800" cap="sq">
            <a:solidFill>
              <a:srgbClr val="004AAD"/>
            </a:solidFill>
            <a:prstDash val="solid"/>
            <a:miter/>
          </a:ln>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47215" y="1028700"/>
            <a:ext cx="14394233" cy="8105199"/>
          </a:xfrm>
          <a:custGeom>
            <a:avLst/>
            <a:gdLst/>
            <a:ahLst/>
            <a:cxnLst/>
            <a:rect r="r" b="b" t="t" l="l"/>
            <a:pathLst>
              <a:path h="8105199" w="14394233">
                <a:moveTo>
                  <a:pt x="0" y="0"/>
                </a:moveTo>
                <a:lnTo>
                  <a:pt x="14394233" y="0"/>
                </a:lnTo>
                <a:lnTo>
                  <a:pt x="14394233" y="8105199"/>
                </a:lnTo>
                <a:lnTo>
                  <a:pt x="0" y="8105199"/>
                </a:lnTo>
                <a:lnTo>
                  <a:pt x="0" y="0"/>
                </a:lnTo>
                <a:close/>
              </a:path>
            </a:pathLst>
          </a:custGeom>
          <a:blipFill>
            <a:blip r:embed="rId2"/>
            <a:stretch>
              <a:fillRect l="0" t="0" r="0" b="0"/>
            </a:stretch>
          </a:blipFill>
          <a:ln w="238125" cap="sq">
            <a:solidFill>
              <a:srgbClr val="004AAD"/>
            </a:solidFill>
            <a:prstDash val="solid"/>
            <a:miter/>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714500"/>
            <a:ext cx="18288000" cy="13716000"/>
          </a:xfrm>
          <a:custGeom>
            <a:avLst/>
            <a:gdLst/>
            <a:ahLst/>
            <a:cxnLst/>
            <a:rect r="r" b="b" t="t" l="l"/>
            <a:pathLst>
              <a:path h="13716000" w="18288000">
                <a:moveTo>
                  <a:pt x="0" y="0"/>
                </a:moveTo>
                <a:lnTo>
                  <a:pt x="18288000" y="0"/>
                </a:lnTo>
                <a:lnTo>
                  <a:pt x="18288000" y="13716000"/>
                </a:lnTo>
                <a:lnTo>
                  <a:pt x="0" y="13716000"/>
                </a:lnTo>
                <a:lnTo>
                  <a:pt x="0" y="0"/>
                </a:lnTo>
                <a:close/>
              </a:path>
            </a:pathLst>
          </a:custGeom>
          <a:blipFill>
            <a:blip r:embed="rId2"/>
            <a:stretch>
              <a:fillRect l="0" t="0" r="0" b="0"/>
            </a:stretch>
          </a:blipFill>
        </p:spPr>
      </p:sp>
      <p:sp>
        <p:nvSpPr>
          <p:cNvPr name="Freeform 3" id="3"/>
          <p:cNvSpPr/>
          <p:nvPr/>
        </p:nvSpPr>
        <p:spPr>
          <a:xfrm flipH="false" flipV="false" rot="0">
            <a:off x="-717547" y="-130178"/>
            <a:ext cx="13627094" cy="10547347"/>
          </a:xfrm>
          <a:custGeom>
            <a:avLst/>
            <a:gdLst/>
            <a:ahLst/>
            <a:cxnLst/>
            <a:rect r="r" b="b" t="t" l="l"/>
            <a:pathLst>
              <a:path h="10547347" w="13627094">
                <a:moveTo>
                  <a:pt x="0" y="0"/>
                </a:moveTo>
                <a:lnTo>
                  <a:pt x="13627094" y="0"/>
                </a:lnTo>
                <a:lnTo>
                  <a:pt x="13627094" y="10547347"/>
                </a:lnTo>
                <a:lnTo>
                  <a:pt x="0" y="105473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8558098" y="801872"/>
            <a:ext cx="8694077" cy="8691077"/>
            <a:chOff x="0" y="0"/>
            <a:chExt cx="11592103" cy="11588102"/>
          </a:xfrm>
        </p:grpSpPr>
        <p:sp>
          <p:nvSpPr>
            <p:cNvPr name="Freeform 5" id="5"/>
            <p:cNvSpPr/>
            <p:nvPr/>
          </p:nvSpPr>
          <p:spPr>
            <a:xfrm flipH="false" flipV="false" rot="0">
              <a:off x="0" y="0"/>
              <a:ext cx="11592179" cy="11588496"/>
            </a:xfrm>
            <a:custGeom>
              <a:avLst/>
              <a:gdLst/>
              <a:ahLst/>
              <a:cxnLst/>
              <a:rect r="r" b="b" t="t" l="l"/>
              <a:pathLst>
                <a:path h="11588496" w="11592179">
                  <a:moveTo>
                    <a:pt x="5796026" y="0"/>
                  </a:moveTo>
                  <a:lnTo>
                    <a:pt x="5511673" y="6858"/>
                  </a:lnTo>
                  <a:cubicBezTo>
                    <a:pt x="5416931" y="11430"/>
                    <a:pt x="5322316" y="18415"/>
                    <a:pt x="5227955" y="27686"/>
                  </a:cubicBezTo>
                  <a:lnTo>
                    <a:pt x="4945634" y="62484"/>
                  </a:lnTo>
                  <a:cubicBezTo>
                    <a:pt x="4851781" y="76327"/>
                    <a:pt x="4758436" y="92583"/>
                    <a:pt x="4665345" y="110998"/>
                  </a:cubicBezTo>
                  <a:lnTo>
                    <a:pt x="4387850" y="173228"/>
                  </a:lnTo>
                  <a:cubicBezTo>
                    <a:pt x="4295902" y="196215"/>
                    <a:pt x="4204462" y="221488"/>
                    <a:pt x="4113657" y="249047"/>
                  </a:cubicBezTo>
                  <a:lnTo>
                    <a:pt x="3843528" y="338201"/>
                  </a:lnTo>
                  <a:cubicBezTo>
                    <a:pt x="3754247" y="370078"/>
                    <a:pt x="3665728" y="404241"/>
                    <a:pt x="3578098" y="440563"/>
                  </a:cubicBezTo>
                  <a:lnTo>
                    <a:pt x="3318002" y="555752"/>
                  </a:lnTo>
                  <a:cubicBezTo>
                    <a:pt x="3232277" y="596265"/>
                    <a:pt x="3147568" y="638937"/>
                    <a:pt x="3063875" y="683641"/>
                  </a:cubicBezTo>
                  <a:lnTo>
                    <a:pt x="2816479" y="823595"/>
                  </a:lnTo>
                  <a:cubicBezTo>
                    <a:pt x="2735072" y="872363"/>
                    <a:pt x="2654935" y="923036"/>
                    <a:pt x="2576068" y="975741"/>
                  </a:cubicBezTo>
                  <a:lnTo>
                    <a:pt x="2343531" y="1139571"/>
                  </a:lnTo>
                  <a:cubicBezTo>
                    <a:pt x="2267331" y="1196086"/>
                    <a:pt x="2192528" y="1254379"/>
                    <a:pt x="2119249" y="1314577"/>
                  </a:cubicBezTo>
                  <a:lnTo>
                    <a:pt x="1903730" y="1500251"/>
                  </a:lnTo>
                  <a:cubicBezTo>
                    <a:pt x="1833499" y="1563878"/>
                    <a:pt x="1764792" y="1629283"/>
                    <a:pt x="1697736" y="1696339"/>
                  </a:cubicBezTo>
                  <a:lnTo>
                    <a:pt x="1501521" y="1902333"/>
                  </a:lnTo>
                  <a:cubicBezTo>
                    <a:pt x="1437767" y="1972564"/>
                    <a:pt x="1375918" y="2044446"/>
                    <a:pt x="1315720" y="2117725"/>
                  </a:cubicBezTo>
                  <a:lnTo>
                    <a:pt x="1140714" y="2341880"/>
                  </a:lnTo>
                  <a:cubicBezTo>
                    <a:pt x="1084199" y="2418080"/>
                    <a:pt x="1029589" y="2495550"/>
                    <a:pt x="976884" y="2574417"/>
                  </a:cubicBezTo>
                  <a:lnTo>
                    <a:pt x="824738" y="2814701"/>
                  </a:lnTo>
                  <a:cubicBezTo>
                    <a:pt x="775970" y="2896108"/>
                    <a:pt x="729234" y="2978531"/>
                    <a:pt x="684530" y="3062224"/>
                  </a:cubicBezTo>
                  <a:lnTo>
                    <a:pt x="556514" y="3316224"/>
                  </a:lnTo>
                  <a:cubicBezTo>
                    <a:pt x="516001" y="3401949"/>
                    <a:pt x="477520" y="3488690"/>
                    <a:pt x="441198" y="3576320"/>
                  </a:cubicBezTo>
                  <a:lnTo>
                    <a:pt x="338836" y="3841750"/>
                  </a:lnTo>
                  <a:cubicBezTo>
                    <a:pt x="306832" y="3931031"/>
                    <a:pt x="277114" y="4021074"/>
                    <a:pt x="249555" y="4111879"/>
                  </a:cubicBezTo>
                  <a:lnTo>
                    <a:pt x="173736" y="4386072"/>
                  </a:lnTo>
                  <a:cubicBezTo>
                    <a:pt x="150749" y="4478020"/>
                    <a:pt x="129921" y="4570603"/>
                    <a:pt x="111379" y="4663567"/>
                  </a:cubicBezTo>
                  <a:lnTo>
                    <a:pt x="62738" y="4943729"/>
                  </a:lnTo>
                  <a:cubicBezTo>
                    <a:pt x="48768" y="5037582"/>
                    <a:pt x="37211" y="5131689"/>
                    <a:pt x="27940" y="5226050"/>
                  </a:cubicBezTo>
                  <a:lnTo>
                    <a:pt x="6985" y="5509641"/>
                  </a:lnTo>
                  <a:cubicBezTo>
                    <a:pt x="2286" y="5604383"/>
                    <a:pt x="0" y="5699252"/>
                    <a:pt x="0" y="5793994"/>
                  </a:cubicBezTo>
                  <a:lnTo>
                    <a:pt x="6985" y="6078347"/>
                  </a:lnTo>
                  <a:cubicBezTo>
                    <a:pt x="11684" y="6173089"/>
                    <a:pt x="18669" y="6267577"/>
                    <a:pt x="27940" y="6362065"/>
                  </a:cubicBezTo>
                  <a:lnTo>
                    <a:pt x="62738" y="6644386"/>
                  </a:lnTo>
                  <a:cubicBezTo>
                    <a:pt x="76708" y="6738239"/>
                    <a:pt x="92837" y="6831584"/>
                    <a:pt x="111379" y="6924675"/>
                  </a:cubicBezTo>
                  <a:lnTo>
                    <a:pt x="173736" y="7202170"/>
                  </a:lnTo>
                  <a:cubicBezTo>
                    <a:pt x="196850" y="7294118"/>
                    <a:pt x="222123" y="7385558"/>
                    <a:pt x="249555" y="7476363"/>
                  </a:cubicBezTo>
                  <a:lnTo>
                    <a:pt x="338836" y="7746492"/>
                  </a:lnTo>
                  <a:cubicBezTo>
                    <a:pt x="370840" y="7835774"/>
                    <a:pt x="404876" y="7924292"/>
                    <a:pt x="441198" y="8011923"/>
                  </a:cubicBezTo>
                  <a:lnTo>
                    <a:pt x="556514" y="8272018"/>
                  </a:lnTo>
                  <a:cubicBezTo>
                    <a:pt x="597027" y="8357743"/>
                    <a:pt x="639699" y="8442452"/>
                    <a:pt x="684403" y="8526018"/>
                  </a:cubicBezTo>
                  <a:lnTo>
                    <a:pt x="824611" y="8773541"/>
                  </a:lnTo>
                  <a:cubicBezTo>
                    <a:pt x="873379" y="8854948"/>
                    <a:pt x="924179" y="8934958"/>
                    <a:pt x="976757" y="9013825"/>
                  </a:cubicBezTo>
                  <a:lnTo>
                    <a:pt x="1140587" y="9246362"/>
                  </a:lnTo>
                  <a:cubicBezTo>
                    <a:pt x="1197102" y="9322562"/>
                    <a:pt x="1255395" y="9397238"/>
                    <a:pt x="1315593" y="9470644"/>
                  </a:cubicBezTo>
                  <a:lnTo>
                    <a:pt x="1501394" y="9686036"/>
                  </a:lnTo>
                  <a:cubicBezTo>
                    <a:pt x="1565148" y="9756267"/>
                    <a:pt x="1630553" y="9824974"/>
                    <a:pt x="1697609" y="9892030"/>
                  </a:cubicBezTo>
                  <a:lnTo>
                    <a:pt x="1903603" y="10088118"/>
                  </a:lnTo>
                  <a:cubicBezTo>
                    <a:pt x="1973834" y="10151745"/>
                    <a:pt x="2045716" y="10213721"/>
                    <a:pt x="2118995" y="10273919"/>
                  </a:cubicBezTo>
                  <a:lnTo>
                    <a:pt x="2343277" y="10448925"/>
                  </a:lnTo>
                  <a:cubicBezTo>
                    <a:pt x="2419477" y="10505440"/>
                    <a:pt x="2496947" y="10560050"/>
                    <a:pt x="2575814" y="10612628"/>
                  </a:cubicBezTo>
                  <a:lnTo>
                    <a:pt x="2816225" y="10764774"/>
                  </a:lnTo>
                  <a:cubicBezTo>
                    <a:pt x="2897632" y="10813542"/>
                    <a:pt x="2980055" y="10860278"/>
                    <a:pt x="3063748" y="10904982"/>
                  </a:cubicBezTo>
                  <a:lnTo>
                    <a:pt x="3317875" y="11032871"/>
                  </a:lnTo>
                  <a:cubicBezTo>
                    <a:pt x="3403600" y="11073384"/>
                    <a:pt x="3490341" y="11111738"/>
                    <a:pt x="3577971" y="11148060"/>
                  </a:cubicBezTo>
                  <a:lnTo>
                    <a:pt x="3843401" y="11250422"/>
                  </a:lnTo>
                  <a:cubicBezTo>
                    <a:pt x="3932682" y="11282299"/>
                    <a:pt x="4022725" y="11312017"/>
                    <a:pt x="4113530" y="11339576"/>
                  </a:cubicBezTo>
                  <a:lnTo>
                    <a:pt x="4387723" y="11415395"/>
                  </a:lnTo>
                  <a:cubicBezTo>
                    <a:pt x="4479671" y="11438382"/>
                    <a:pt x="4572254" y="11459210"/>
                    <a:pt x="4665218" y="11477625"/>
                  </a:cubicBezTo>
                  <a:lnTo>
                    <a:pt x="4945507" y="11526139"/>
                  </a:lnTo>
                  <a:cubicBezTo>
                    <a:pt x="5039360" y="11539982"/>
                    <a:pt x="5133467" y="11551539"/>
                    <a:pt x="5227828" y="11560810"/>
                  </a:cubicBezTo>
                  <a:lnTo>
                    <a:pt x="5511546" y="11581638"/>
                  </a:lnTo>
                  <a:lnTo>
                    <a:pt x="5793867" y="11588496"/>
                  </a:lnTo>
                  <a:cubicBezTo>
                    <a:pt x="5794502" y="11588496"/>
                    <a:pt x="5795264" y="11588496"/>
                    <a:pt x="5795899" y="11588496"/>
                  </a:cubicBezTo>
                  <a:lnTo>
                    <a:pt x="6080252" y="11581638"/>
                  </a:lnTo>
                  <a:cubicBezTo>
                    <a:pt x="6174994" y="11577066"/>
                    <a:pt x="6269482" y="11570081"/>
                    <a:pt x="6363970" y="11560810"/>
                  </a:cubicBezTo>
                  <a:lnTo>
                    <a:pt x="6646291" y="11526139"/>
                  </a:lnTo>
                  <a:cubicBezTo>
                    <a:pt x="6740144" y="11512296"/>
                    <a:pt x="6833489" y="11496040"/>
                    <a:pt x="6926580" y="11477625"/>
                  </a:cubicBezTo>
                  <a:lnTo>
                    <a:pt x="7204075" y="11415395"/>
                  </a:lnTo>
                  <a:cubicBezTo>
                    <a:pt x="7296023" y="11392408"/>
                    <a:pt x="7387463" y="11367135"/>
                    <a:pt x="7478268" y="11339576"/>
                  </a:cubicBezTo>
                  <a:lnTo>
                    <a:pt x="7748398" y="11250422"/>
                  </a:lnTo>
                  <a:cubicBezTo>
                    <a:pt x="7837679" y="11218545"/>
                    <a:pt x="7926198" y="11184382"/>
                    <a:pt x="8013828" y="11148060"/>
                  </a:cubicBezTo>
                  <a:lnTo>
                    <a:pt x="8273924" y="11032871"/>
                  </a:lnTo>
                  <a:cubicBezTo>
                    <a:pt x="8359649" y="10992358"/>
                    <a:pt x="8444357" y="10949686"/>
                    <a:pt x="8528051" y="10904982"/>
                  </a:cubicBezTo>
                  <a:lnTo>
                    <a:pt x="8775700" y="10764393"/>
                  </a:lnTo>
                  <a:cubicBezTo>
                    <a:pt x="8857107" y="10715625"/>
                    <a:pt x="8937117" y="10664952"/>
                    <a:pt x="9016111" y="10612248"/>
                  </a:cubicBezTo>
                  <a:lnTo>
                    <a:pt x="9248648" y="10448544"/>
                  </a:lnTo>
                  <a:cubicBezTo>
                    <a:pt x="9324848" y="10392029"/>
                    <a:pt x="9399651" y="10333737"/>
                    <a:pt x="9472930" y="10273538"/>
                  </a:cubicBezTo>
                  <a:lnTo>
                    <a:pt x="9688322" y="10087737"/>
                  </a:lnTo>
                  <a:cubicBezTo>
                    <a:pt x="9758553" y="10024110"/>
                    <a:pt x="9827260" y="9958705"/>
                    <a:pt x="9894315" y="9891649"/>
                  </a:cubicBezTo>
                  <a:lnTo>
                    <a:pt x="10090531" y="9685655"/>
                  </a:lnTo>
                  <a:cubicBezTo>
                    <a:pt x="10154285" y="9615424"/>
                    <a:pt x="10216134" y="9543542"/>
                    <a:pt x="10276332" y="9470263"/>
                  </a:cubicBezTo>
                  <a:lnTo>
                    <a:pt x="10451338" y="9245981"/>
                  </a:lnTo>
                  <a:cubicBezTo>
                    <a:pt x="10507853" y="9169781"/>
                    <a:pt x="10562463" y="9092312"/>
                    <a:pt x="10615168" y="9013444"/>
                  </a:cubicBezTo>
                  <a:lnTo>
                    <a:pt x="10767441" y="8773161"/>
                  </a:lnTo>
                  <a:cubicBezTo>
                    <a:pt x="10816210" y="8691754"/>
                    <a:pt x="10862945" y="8609330"/>
                    <a:pt x="10907649" y="8525638"/>
                  </a:cubicBezTo>
                  <a:lnTo>
                    <a:pt x="11035538" y="8271638"/>
                  </a:lnTo>
                  <a:cubicBezTo>
                    <a:pt x="11076051" y="8185913"/>
                    <a:pt x="11114532" y="8099172"/>
                    <a:pt x="11150854" y="8011542"/>
                  </a:cubicBezTo>
                  <a:lnTo>
                    <a:pt x="11253216" y="7746112"/>
                  </a:lnTo>
                  <a:cubicBezTo>
                    <a:pt x="11285220" y="7656830"/>
                    <a:pt x="11314938" y="7566788"/>
                    <a:pt x="11342498" y="7475982"/>
                  </a:cubicBezTo>
                  <a:lnTo>
                    <a:pt x="11418443" y="7201789"/>
                  </a:lnTo>
                  <a:cubicBezTo>
                    <a:pt x="11441430" y="7109841"/>
                    <a:pt x="11462258" y="7017258"/>
                    <a:pt x="11480800" y="6924294"/>
                  </a:cubicBezTo>
                  <a:lnTo>
                    <a:pt x="11529441" y="6644005"/>
                  </a:lnTo>
                  <a:cubicBezTo>
                    <a:pt x="11543411" y="6550152"/>
                    <a:pt x="11554968" y="6456045"/>
                    <a:pt x="11564239" y="6361684"/>
                  </a:cubicBezTo>
                  <a:lnTo>
                    <a:pt x="11585194" y="6077966"/>
                  </a:lnTo>
                  <a:cubicBezTo>
                    <a:pt x="11589893" y="5983224"/>
                    <a:pt x="11592179" y="5888482"/>
                    <a:pt x="11592179" y="5793613"/>
                  </a:cubicBezTo>
                  <a:lnTo>
                    <a:pt x="11585194" y="5509260"/>
                  </a:lnTo>
                  <a:cubicBezTo>
                    <a:pt x="11580495" y="5414518"/>
                    <a:pt x="11573511" y="5320030"/>
                    <a:pt x="11564239" y="5225542"/>
                  </a:cubicBezTo>
                  <a:lnTo>
                    <a:pt x="11529441" y="4943221"/>
                  </a:lnTo>
                  <a:cubicBezTo>
                    <a:pt x="11515472" y="4849368"/>
                    <a:pt x="11499342" y="4756023"/>
                    <a:pt x="11480800" y="4662932"/>
                  </a:cubicBezTo>
                  <a:lnTo>
                    <a:pt x="11418443" y="4385437"/>
                  </a:lnTo>
                  <a:cubicBezTo>
                    <a:pt x="11395329" y="4293489"/>
                    <a:pt x="11370056" y="4202049"/>
                    <a:pt x="11342498" y="4111244"/>
                  </a:cubicBezTo>
                  <a:lnTo>
                    <a:pt x="11253216" y="3841115"/>
                  </a:lnTo>
                  <a:cubicBezTo>
                    <a:pt x="11221212" y="3751834"/>
                    <a:pt x="11187176" y="3663315"/>
                    <a:pt x="11150854" y="3575685"/>
                  </a:cubicBezTo>
                  <a:lnTo>
                    <a:pt x="11035538" y="3315589"/>
                  </a:lnTo>
                  <a:cubicBezTo>
                    <a:pt x="10995025" y="3229864"/>
                    <a:pt x="10952353" y="3145155"/>
                    <a:pt x="10907649" y="3061589"/>
                  </a:cubicBezTo>
                  <a:lnTo>
                    <a:pt x="10767441" y="2814066"/>
                  </a:lnTo>
                  <a:cubicBezTo>
                    <a:pt x="10718673" y="2732659"/>
                    <a:pt x="10667873" y="2652649"/>
                    <a:pt x="10615168" y="2573782"/>
                  </a:cubicBezTo>
                  <a:lnTo>
                    <a:pt x="10451338" y="2341245"/>
                  </a:lnTo>
                  <a:cubicBezTo>
                    <a:pt x="10394823" y="2265045"/>
                    <a:pt x="10336530" y="2190369"/>
                    <a:pt x="10276332" y="2116963"/>
                  </a:cubicBezTo>
                  <a:lnTo>
                    <a:pt x="10090531" y="1901571"/>
                  </a:lnTo>
                  <a:cubicBezTo>
                    <a:pt x="10026776" y="1831340"/>
                    <a:pt x="9961372" y="1762633"/>
                    <a:pt x="9894315" y="1695577"/>
                  </a:cubicBezTo>
                  <a:lnTo>
                    <a:pt x="9688322" y="1499489"/>
                  </a:lnTo>
                  <a:cubicBezTo>
                    <a:pt x="9618090" y="1435862"/>
                    <a:pt x="9546209" y="1373886"/>
                    <a:pt x="9472930" y="1313688"/>
                  </a:cubicBezTo>
                  <a:lnTo>
                    <a:pt x="9248648" y="1139571"/>
                  </a:lnTo>
                  <a:cubicBezTo>
                    <a:pt x="9172448" y="1083056"/>
                    <a:pt x="9094978" y="1028446"/>
                    <a:pt x="9016111" y="975868"/>
                  </a:cubicBezTo>
                  <a:lnTo>
                    <a:pt x="8775700" y="823595"/>
                  </a:lnTo>
                  <a:cubicBezTo>
                    <a:pt x="8694293" y="774827"/>
                    <a:pt x="8611870" y="728091"/>
                    <a:pt x="8528177" y="683387"/>
                  </a:cubicBezTo>
                  <a:lnTo>
                    <a:pt x="8274050" y="555625"/>
                  </a:lnTo>
                  <a:cubicBezTo>
                    <a:pt x="8188325" y="515112"/>
                    <a:pt x="8101584" y="476631"/>
                    <a:pt x="8013954" y="440436"/>
                  </a:cubicBezTo>
                  <a:lnTo>
                    <a:pt x="7748524" y="338074"/>
                  </a:lnTo>
                  <a:cubicBezTo>
                    <a:pt x="7659243" y="306197"/>
                    <a:pt x="7569200" y="276479"/>
                    <a:pt x="7478395" y="248920"/>
                  </a:cubicBezTo>
                  <a:lnTo>
                    <a:pt x="7204201" y="173101"/>
                  </a:lnTo>
                  <a:cubicBezTo>
                    <a:pt x="7112253" y="150114"/>
                    <a:pt x="7019670" y="129286"/>
                    <a:pt x="6926707" y="110871"/>
                  </a:cubicBezTo>
                  <a:lnTo>
                    <a:pt x="6646418" y="62484"/>
                  </a:lnTo>
                  <a:cubicBezTo>
                    <a:pt x="6552565" y="48641"/>
                    <a:pt x="6458458" y="36957"/>
                    <a:pt x="6364097" y="27813"/>
                  </a:cubicBezTo>
                  <a:lnTo>
                    <a:pt x="6080379" y="6858"/>
                  </a:lnTo>
                  <a:lnTo>
                    <a:pt x="5798058" y="0"/>
                  </a:lnTo>
                  <a:close/>
                </a:path>
              </a:pathLst>
            </a:custGeom>
            <a:blipFill>
              <a:blip r:embed="rId5"/>
              <a:stretch>
                <a:fillRect l="0" t="-15" r="0" b="-15"/>
              </a:stretch>
            </a:blipFill>
          </p:spPr>
        </p:sp>
      </p:grpSp>
      <p:sp>
        <p:nvSpPr>
          <p:cNvPr name="TextBox 6" id="6"/>
          <p:cNvSpPr txBox="true"/>
          <p:nvPr/>
        </p:nvSpPr>
        <p:spPr>
          <a:xfrm rot="0">
            <a:off x="1028700" y="925814"/>
            <a:ext cx="3030626" cy="715004"/>
          </a:xfrm>
          <a:prstGeom prst="rect">
            <a:avLst/>
          </a:prstGeom>
        </p:spPr>
        <p:txBody>
          <a:bodyPr anchor="t" rtlCol="false" tIns="0" lIns="0" bIns="0" rIns="0">
            <a:spAutoFit/>
          </a:bodyPr>
          <a:lstStyle/>
          <a:p>
            <a:pPr algn="l">
              <a:lnSpc>
                <a:spcPts val="5721"/>
              </a:lnSpc>
            </a:pPr>
            <a:r>
              <a:rPr lang="en-US" sz="4086">
                <a:solidFill>
                  <a:srgbClr val="FFFFFF"/>
                </a:solidFill>
                <a:latin typeface="League Spartan"/>
                <a:ea typeface="League Spartan"/>
                <a:cs typeface="League Spartan"/>
                <a:sym typeface="League Spartan"/>
              </a:rPr>
              <a:t>CONTENTS</a:t>
            </a:r>
          </a:p>
        </p:txBody>
      </p:sp>
      <p:sp>
        <p:nvSpPr>
          <p:cNvPr name="TextBox 7" id="7"/>
          <p:cNvSpPr txBox="true"/>
          <p:nvPr/>
        </p:nvSpPr>
        <p:spPr>
          <a:xfrm rot="0">
            <a:off x="1028700" y="1701522"/>
            <a:ext cx="7668401" cy="7102580"/>
          </a:xfrm>
          <a:prstGeom prst="rect">
            <a:avLst/>
          </a:prstGeom>
        </p:spPr>
        <p:txBody>
          <a:bodyPr anchor="t" rtlCol="false" tIns="0" lIns="0" bIns="0" rIns="0">
            <a:spAutoFit/>
          </a:bodyPr>
          <a:lstStyle/>
          <a:p>
            <a:pPr algn="l" marL="794482" indent="-397241" lvl="1">
              <a:lnSpc>
                <a:spcPts val="5115"/>
              </a:lnSpc>
              <a:buFont typeface="Arial"/>
              <a:buChar char="•"/>
            </a:pPr>
            <a:r>
              <a:rPr lang="en-US" sz="3679">
                <a:solidFill>
                  <a:srgbClr val="FFFFFF"/>
                </a:solidFill>
                <a:latin typeface="Canva Sans"/>
                <a:ea typeface="Canva Sans"/>
                <a:cs typeface="Canva Sans"/>
                <a:sym typeface="Canva Sans"/>
              </a:rPr>
              <a:t>ABSTRACT </a:t>
            </a:r>
          </a:p>
          <a:p>
            <a:pPr algn="l" marL="794482" indent="-397241" lvl="1">
              <a:lnSpc>
                <a:spcPts val="5115"/>
              </a:lnSpc>
              <a:buFont typeface="Arial"/>
              <a:buChar char="•"/>
            </a:pPr>
            <a:r>
              <a:rPr lang="en-US" sz="3679">
                <a:solidFill>
                  <a:srgbClr val="FFFFFF"/>
                </a:solidFill>
                <a:latin typeface="Canva Sans"/>
                <a:ea typeface="Canva Sans"/>
                <a:cs typeface="Canva Sans"/>
                <a:sym typeface="Canva Sans"/>
              </a:rPr>
              <a:t>OBJECTIVE</a:t>
            </a:r>
          </a:p>
          <a:p>
            <a:pPr algn="l" marL="794482" indent="-397241" lvl="1">
              <a:lnSpc>
                <a:spcPts val="5115"/>
              </a:lnSpc>
              <a:buFont typeface="Arial"/>
              <a:buChar char="•"/>
            </a:pPr>
            <a:r>
              <a:rPr lang="en-US" sz="3679">
                <a:solidFill>
                  <a:srgbClr val="FFFFFF"/>
                </a:solidFill>
                <a:latin typeface="Canva Sans"/>
                <a:ea typeface="Canva Sans"/>
                <a:cs typeface="Canva Sans"/>
                <a:sym typeface="Canva Sans"/>
              </a:rPr>
              <a:t>INTRODUCTION</a:t>
            </a:r>
          </a:p>
          <a:p>
            <a:pPr algn="l" marL="794482" indent="-397241" lvl="1">
              <a:lnSpc>
                <a:spcPts val="5115"/>
              </a:lnSpc>
              <a:buFont typeface="Arial"/>
              <a:buChar char="•"/>
            </a:pPr>
            <a:r>
              <a:rPr lang="en-US" sz="3679">
                <a:solidFill>
                  <a:srgbClr val="FFFFFF"/>
                </a:solidFill>
                <a:latin typeface="Canva Sans"/>
                <a:ea typeface="Canva Sans"/>
                <a:cs typeface="Canva Sans"/>
                <a:sym typeface="Canva Sans"/>
              </a:rPr>
              <a:t>PROBLEM STATEMENT </a:t>
            </a:r>
          </a:p>
          <a:p>
            <a:pPr algn="l" marL="794482" indent="-397241" lvl="1">
              <a:lnSpc>
                <a:spcPts val="5115"/>
              </a:lnSpc>
              <a:buFont typeface="Arial"/>
              <a:buChar char="•"/>
            </a:pPr>
            <a:r>
              <a:rPr lang="en-US" sz="3679">
                <a:solidFill>
                  <a:srgbClr val="FFFFFF"/>
                </a:solidFill>
                <a:latin typeface="Canva Sans"/>
                <a:ea typeface="Canva Sans"/>
                <a:cs typeface="Canva Sans"/>
                <a:sym typeface="Canva Sans"/>
              </a:rPr>
              <a:t>EXISTING SYSTEM </a:t>
            </a:r>
          </a:p>
          <a:p>
            <a:pPr algn="l" marL="794482" indent="-397241" lvl="1">
              <a:lnSpc>
                <a:spcPts val="5115"/>
              </a:lnSpc>
              <a:buFont typeface="Arial"/>
              <a:buChar char="•"/>
            </a:pPr>
            <a:r>
              <a:rPr lang="en-US" sz="3679">
                <a:solidFill>
                  <a:srgbClr val="FFFFFF"/>
                </a:solidFill>
                <a:latin typeface="Canva Sans"/>
                <a:ea typeface="Canva Sans"/>
                <a:cs typeface="Canva Sans"/>
                <a:sym typeface="Canva Sans"/>
              </a:rPr>
              <a:t>PROPOSED SYSTEM</a:t>
            </a:r>
          </a:p>
          <a:p>
            <a:pPr algn="l" marL="794482" indent="-397241" lvl="1">
              <a:lnSpc>
                <a:spcPts val="5115"/>
              </a:lnSpc>
              <a:buFont typeface="Arial"/>
              <a:buChar char="•"/>
            </a:pPr>
            <a:r>
              <a:rPr lang="en-US" sz="3679">
                <a:solidFill>
                  <a:srgbClr val="FFFFFF"/>
                </a:solidFill>
                <a:latin typeface="Canva Sans"/>
                <a:ea typeface="Canva Sans"/>
                <a:cs typeface="Canva Sans"/>
                <a:sym typeface="Canva Sans"/>
              </a:rPr>
              <a:t>METHODOLOGY</a:t>
            </a:r>
          </a:p>
          <a:p>
            <a:pPr algn="l" marL="794482" indent="-397241" lvl="1">
              <a:lnSpc>
                <a:spcPts val="5115"/>
              </a:lnSpc>
              <a:buFont typeface="Arial"/>
              <a:buChar char="•"/>
            </a:pPr>
            <a:r>
              <a:rPr lang="en-US" sz="3679">
                <a:solidFill>
                  <a:srgbClr val="FFFFFF"/>
                </a:solidFill>
                <a:latin typeface="Canva Sans"/>
                <a:ea typeface="Canva Sans"/>
                <a:cs typeface="Canva Sans"/>
                <a:sym typeface="Canva Sans"/>
              </a:rPr>
              <a:t>DATA VISUALIZATION</a:t>
            </a:r>
          </a:p>
          <a:p>
            <a:pPr algn="l" marL="794482" indent="-397241" lvl="1">
              <a:lnSpc>
                <a:spcPts val="5115"/>
              </a:lnSpc>
              <a:buFont typeface="Arial"/>
              <a:buChar char="•"/>
            </a:pPr>
            <a:r>
              <a:rPr lang="en-US" sz="3679">
                <a:solidFill>
                  <a:srgbClr val="FFFFFF"/>
                </a:solidFill>
                <a:latin typeface="Canva Sans"/>
                <a:ea typeface="Canva Sans"/>
                <a:cs typeface="Canva Sans"/>
                <a:sym typeface="Canva Sans"/>
              </a:rPr>
              <a:t>APPLICATIONS</a:t>
            </a:r>
          </a:p>
          <a:p>
            <a:pPr algn="l" marL="794482" indent="-397241" lvl="1">
              <a:lnSpc>
                <a:spcPts val="5115"/>
              </a:lnSpc>
              <a:buFont typeface="Arial"/>
              <a:buChar char="•"/>
            </a:pPr>
            <a:r>
              <a:rPr lang="en-US" sz="3679">
                <a:solidFill>
                  <a:srgbClr val="FFFFFF"/>
                </a:solidFill>
                <a:latin typeface="Canva Sans"/>
                <a:ea typeface="Canva Sans"/>
                <a:cs typeface="Canva Sans"/>
                <a:sym typeface="Canva Sans"/>
              </a:rPr>
              <a:t>REFERENCES</a:t>
            </a:r>
          </a:p>
          <a:p>
            <a:pPr algn="l" marL="794482" indent="-397241" lvl="1">
              <a:lnSpc>
                <a:spcPts val="5115"/>
              </a:lnSpc>
              <a:buFont typeface="Arial"/>
              <a:buChar char="•"/>
            </a:pPr>
            <a:r>
              <a:rPr lang="en-US" sz="3679">
                <a:solidFill>
                  <a:srgbClr val="FFFFFF"/>
                </a:solidFill>
                <a:latin typeface="Canva Sans"/>
                <a:ea typeface="Canva Sans"/>
                <a:cs typeface="Canva Sans"/>
                <a:sym typeface="Canva Sans"/>
              </a:rPr>
              <a:t>CONCLUSION</a:t>
            </a:r>
          </a:p>
        </p:txBody>
      </p:sp>
      <p:sp>
        <p:nvSpPr>
          <p:cNvPr name="TextBox 8" id="8"/>
          <p:cNvSpPr txBox="true"/>
          <p:nvPr/>
        </p:nvSpPr>
        <p:spPr>
          <a:xfrm rot="0">
            <a:off x="1022547" y="4294280"/>
            <a:ext cx="107947" cy="716566"/>
          </a:xfrm>
          <a:prstGeom prst="rect">
            <a:avLst/>
          </a:prstGeom>
        </p:spPr>
        <p:txBody>
          <a:bodyPr anchor="t" rtlCol="false" tIns="0" lIns="0" bIns="0" rIns="0">
            <a:spAutoFit/>
          </a:bodyPr>
          <a:lstStyle/>
          <a:p>
            <a:pPr algn="l">
              <a:lnSpc>
                <a:spcPts val="5925"/>
              </a:lnSpc>
            </a:pPr>
            <a:r>
              <a:rPr lang="en-US" sz="3399" spc="275">
                <a:solidFill>
                  <a:srgbClr val="FFFFFF"/>
                </a:solidFill>
                <a:latin typeface="Canva Sans"/>
                <a:ea typeface="Canva Sans"/>
                <a:cs typeface="Canva Sans"/>
                <a:sym typeface="Canva Sans"/>
              </a:rPr>
              <a:t> </a:t>
            </a:r>
          </a:p>
        </p:txBody>
      </p:sp>
      <p:sp>
        <p:nvSpPr>
          <p:cNvPr name="TextBox 9" id="9"/>
          <p:cNvSpPr txBox="true"/>
          <p:nvPr/>
        </p:nvSpPr>
        <p:spPr>
          <a:xfrm rot="0">
            <a:off x="91335" y="5084855"/>
            <a:ext cx="107947" cy="602266"/>
          </a:xfrm>
          <a:prstGeom prst="rect">
            <a:avLst/>
          </a:prstGeom>
        </p:spPr>
        <p:txBody>
          <a:bodyPr anchor="t" rtlCol="false" tIns="0" lIns="0" bIns="0" rIns="0">
            <a:spAutoFit/>
          </a:bodyPr>
          <a:lstStyle/>
          <a:p>
            <a:pPr algn="l">
              <a:lnSpc>
                <a:spcPts val="4725"/>
              </a:lnSpc>
            </a:pPr>
            <a:r>
              <a:rPr lang="en-US" sz="3399">
                <a:solidFill>
                  <a:srgbClr val="FFFFFF"/>
                </a:solidFill>
                <a:latin typeface="Canva Sans"/>
                <a:ea typeface="Canva Sans"/>
                <a:cs typeface="Canva Sans"/>
                <a:sym typeface="Canva Sans"/>
              </a:rPr>
              <a:t> </a:t>
            </a:r>
          </a:p>
        </p:txBody>
      </p:sp>
      <p:sp>
        <p:nvSpPr>
          <p:cNvPr name="TextBox 10" id="10"/>
          <p:cNvSpPr txBox="true"/>
          <p:nvPr/>
        </p:nvSpPr>
        <p:spPr>
          <a:xfrm rot="0">
            <a:off x="1013022" y="5684930"/>
            <a:ext cx="107947" cy="602266"/>
          </a:xfrm>
          <a:prstGeom prst="rect">
            <a:avLst/>
          </a:prstGeom>
        </p:spPr>
        <p:txBody>
          <a:bodyPr anchor="t" rtlCol="false" tIns="0" lIns="0" bIns="0" rIns="0">
            <a:spAutoFit/>
          </a:bodyPr>
          <a:lstStyle/>
          <a:p>
            <a:pPr algn="l">
              <a:lnSpc>
                <a:spcPts val="4725"/>
              </a:lnSpc>
            </a:pPr>
            <a:r>
              <a:rPr lang="en-US" sz="3399">
                <a:solidFill>
                  <a:srgbClr val="FFFFFF"/>
                </a:solidFill>
                <a:latin typeface="Canva Sans"/>
                <a:ea typeface="Canva Sans"/>
                <a:cs typeface="Canva Sans"/>
                <a:sym typeface="Canva Sans"/>
              </a:rPr>
              <a:t> </a:t>
            </a:r>
          </a:p>
        </p:txBody>
      </p:sp>
      <p:sp>
        <p:nvSpPr>
          <p:cNvPr name="TextBox 11" id="11"/>
          <p:cNvSpPr txBox="true"/>
          <p:nvPr/>
        </p:nvSpPr>
        <p:spPr>
          <a:xfrm rot="0">
            <a:off x="1719510" y="6885080"/>
            <a:ext cx="107947" cy="602266"/>
          </a:xfrm>
          <a:prstGeom prst="rect">
            <a:avLst/>
          </a:prstGeom>
        </p:spPr>
        <p:txBody>
          <a:bodyPr anchor="t" rtlCol="false" tIns="0" lIns="0" bIns="0" rIns="0">
            <a:spAutoFit/>
          </a:bodyPr>
          <a:lstStyle/>
          <a:p>
            <a:pPr algn="l">
              <a:lnSpc>
                <a:spcPts val="4725"/>
              </a:lnSpc>
            </a:pPr>
            <a:r>
              <a:rPr lang="en-US" sz="3399">
                <a:solidFill>
                  <a:srgbClr val="FFFFFF"/>
                </a:solidFill>
                <a:latin typeface="Canva Sans"/>
                <a:ea typeface="Canva Sans"/>
                <a:cs typeface="Canva Sans"/>
                <a:sym typeface="Canva Sans"/>
              </a:rPr>
              <a:t>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712612" y="3771285"/>
            <a:ext cx="8862776" cy="5910364"/>
          </a:xfrm>
          <a:custGeom>
            <a:avLst/>
            <a:gdLst/>
            <a:ahLst/>
            <a:cxnLst/>
            <a:rect r="r" b="b" t="t" l="l"/>
            <a:pathLst>
              <a:path h="5910364" w="8862776">
                <a:moveTo>
                  <a:pt x="0" y="0"/>
                </a:moveTo>
                <a:lnTo>
                  <a:pt x="8862776" y="0"/>
                </a:lnTo>
                <a:lnTo>
                  <a:pt x="8862776" y="5910364"/>
                </a:lnTo>
                <a:lnTo>
                  <a:pt x="0" y="5910364"/>
                </a:lnTo>
                <a:lnTo>
                  <a:pt x="0" y="0"/>
                </a:lnTo>
                <a:close/>
              </a:path>
            </a:pathLst>
          </a:custGeom>
          <a:blipFill>
            <a:blip r:embed="rId2"/>
            <a:stretch>
              <a:fillRect l="0" t="0" r="0" b="0"/>
            </a:stretch>
          </a:blipFill>
        </p:spPr>
      </p:sp>
      <p:sp>
        <p:nvSpPr>
          <p:cNvPr name="TextBox 3" id="3"/>
          <p:cNvSpPr txBox="true"/>
          <p:nvPr/>
        </p:nvSpPr>
        <p:spPr>
          <a:xfrm rot="0">
            <a:off x="629520" y="445459"/>
            <a:ext cx="17266562" cy="1052183"/>
          </a:xfrm>
          <a:prstGeom prst="rect">
            <a:avLst/>
          </a:prstGeom>
        </p:spPr>
        <p:txBody>
          <a:bodyPr anchor="t" rtlCol="false" tIns="0" lIns="0" bIns="0" rIns="0">
            <a:spAutoFit/>
          </a:bodyPr>
          <a:lstStyle/>
          <a:p>
            <a:pPr algn="ctr">
              <a:lnSpc>
                <a:spcPts val="8680"/>
              </a:lnSpc>
            </a:pPr>
            <a:r>
              <a:rPr lang="en-US" sz="6200">
                <a:solidFill>
                  <a:srgbClr val="004AAD"/>
                </a:solidFill>
                <a:latin typeface="Canva Sans Bold"/>
                <a:ea typeface="Canva Sans Bold"/>
                <a:cs typeface="Canva Sans Bold"/>
                <a:sym typeface="Canva Sans Bold"/>
              </a:rPr>
              <a:t>REFERENCES</a:t>
            </a:r>
          </a:p>
        </p:txBody>
      </p:sp>
      <p:sp>
        <p:nvSpPr>
          <p:cNvPr name="TextBox 4" id="4"/>
          <p:cNvSpPr txBox="true"/>
          <p:nvPr/>
        </p:nvSpPr>
        <p:spPr>
          <a:xfrm rot="0">
            <a:off x="818436" y="2007254"/>
            <a:ext cx="16651129" cy="1144906"/>
          </a:xfrm>
          <a:prstGeom prst="rect">
            <a:avLst/>
          </a:prstGeom>
        </p:spPr>
        <p:txBody>
          <a:bodyPr anchor="t" rtlCol="false" tIns="0" lIns="0" bIns="0" rIns="0">
            <a:spAutoFit/>
          </a:bodyPr>
          <a:lstStyle/>
          <a:p>
            <a:pPr algn="ctr">
              <a:lnSpc>
                <a:spcPts val="4619"/>
              </a:lnSpc>
            </a:pPr>
            <a:r>
              <a:rPr lang="en-US" sz="3299" u="sng">
                <a:solidFill>
                  <a:srgbClr val="004AAD"/>
                </a:solidFill>
                <a:latin typeface="Canva Sans"/>
                <a:ea typeface="Canva Sans"/>
                <a:cs typeface="Canva Sans"/>
                <a:sym typeface="Canva Sans"/>
                <a:hlinkClick r:id="rId3" tooltip="https://ieeexplore.ieee.org/document/9824801"/>
              </a:rPr>
              <a:t>IEEE</a:t>
            </a:r>
            <a:r>
              <a:rPr lang="en-US" sz="3299">
                <a:solidFill>
                  <a:srgbClr val="004AAD"/>
                </a:solidFill>
                <a:latin typeface="Canva Sans"/>
                <a:ea typeface="Canva Sans"/>
                <a:cs typeface="Canva Sans"/>
                <a:sym typeface="Canva Sans"/>
              </a:rPr>
              <a:t>:    https://ieeexplore.ieee.org/document/9824801</a:t>
            </a:r>
          </a:p>
          <a:p>
            <a:pPr algn="ctr">
              <a:lnSpc>
                <a:spcPts val="4619"/>
              </a:lnSpc>
            </a:pPr>
            <a:r>
              <a:rPr lang="en-US" sz="3299">
                <a:solidFill>
                  <a:srgbClr val="004AAD"/>
                </a:solidFill>
                <a:latin typeface="Canva Sans"/>
                <a:ea typeface="Canva Sans"/>
                <a:cs typeface="Canva Sans"/>
                <a:sym typeface="Canva Sans"/>
              </a:rPr>
              <a:t>github:shreyagopal/Phishing-Website-Detection-by-Machine-Learning-Techniques</a:t>
            </a:r>
          </a:p>
        </p:txBody>
      </p:sp>
    </p:spTree>
  </p:cSld>
  <p:clrMapOvr>
    <a:masterClrMapping/>
  </p:clrMapOvr>
</p:sld>
</file>

<file path=ppt/slides/slide2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863907" y="1693743"/>
            <a:ext cx="6560185" cy="1292849"/>
          </a:xfrm>
          <a:prstGeom prst="rect">
            <a:avLst/>
          </a:prstGeom>
        </p:spPr>
        <p:txBody>
          <a:bodyPr anchor="t" rtlCol="false" tIns="0" lIns="0" bIns="0" rIns="0">
            <a:spAutoFit/>
          </a:bodyPr>
          <a:lstStyle/>
          <a:p>
            <a:pPr algn="ctr">
              <a:lnSpc>
                <a:spcPts val="10640"/>
              </a:lnSpc>
            </a:pPr>
            <a:r>
              <a:rPr lang="en-US" sz="7600">
                <a:solidFill>
                  <a:srgbClr val="004AAD"/>
                </a:solidFill>
                <a:latin typeface="Canva Sans Bold"/>
                <a:ea typeface="Canva Sans Bold"/>
                <a:cs typeface="Canva Sans Bold"/>
                <a:sym typeface="Canva Sans Bold"/>
              </a:rPr>
              <a:t>CONCLUSION</a:t>
            </a:r>
          </a:p>
        </p:txBody>
      </p:sp>
      <p:sp>
        <p:nvSpPr>
          <p:cNvPr name="TextBox 3" id="3"/>
          <p:cNvSpPr txBox="true"/>
          <p:nvPr/>
        </p:nvSpPr>
        <p:spPr>
          <a:xfrm rot="0">
            <a:off x="2427295" y="3783235"/>
            <a:ext cx="13815679" cy="3583997"/>
          </a:xfrm>
          <a:prstGeom prst="rect">
            <a:avLst/>
          </a:prstGeom>
        </p:spPr>
        <p:txBody>
          <a:bodyPr anchor="t" rtlCol="false" tIns="0" lIns="0" bIns="0" rIns="0">
            <a:spAutoFit/>
          </a:bodyPr>
          <a:lstStyle/>
          <a:p>
            <a:pPr algn="just">
              <a:lnSpc>
                <a:spcPts val="4056"/>
              </a:lnSpc>
            </a:pPr>
            <a:r>
              <a:rPr lang="en-US" sz="2897">
                <a:solidFill>
                  <a:srgbClr val="004AAD"/>
                </a:solidFill>
                <a:latin typeface="Canva Sans"/>
                <a:ea typeface="Canva Sans"/>
                <a:cs typeface="Canva Sans"/>
                <a:sym typeface="Canva Sans"/>
              </a:rPr>
              <a:t>Phishing website detection is essential for safeguarding sensitive information and ensuring online safety. The proposed system offers advanced, real-time protection, improving upon existing solutions by being more accurate and user-friendly. Its applications span multiple sectors, enhancing security across financial institutions, e-commerce platforms, corporate networks, and more. This system aims to reduce phishing attacks and provide comprehensive security for all internet users.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960120"/>
            <a:ext cx="18288000" cy="12211050"/>
          </a:xfrm>
          <a:custGeom>
            <a:avLst/>
            <a:gdLst/>
            <a:ahLst/>
            <a:cxnLst/>
            <a:rect r="r" b="b" t="t" l="l"/>
            <a:pathLst>
              <a:path h="12211050" w="18288000">
                <a:moveTo>
                  <a:pt x="0" y="0"/>
                </a:moveTo>
                <a:lnTo>
                  <a:pt x="18288000" y="0"/>
                </a:lnTo>
                <a:lnTo>
                  <a:pt x="18288000" y="12211050"/>
                </a:lnTo>
                <a:lnTo>
                  <a:pt x="0" y="12211050"/>
                </a:lnTo>
                <a:lnTo>
                  <a:pt x="0" y="0"/>
                </a:lnTo>
                <a:close/>
              </a:path>
            </a:pathLst>
          </a:custGeom>
          <a:blipFill>
            <a:blip r:embed="rId4">
              <a:alphaModFix amt="32999"/>
            </a:blip>
            <a:stretch>
              <a:fillRect l="0" t="0" r="0" b="0"/>
            </a:stretch>
          </a:blipFill>
        </p:spPr>
      </p:sp>
      <p:grpSp>
        <p:nvGrpSpPr>
          <p:cNvPr name="Group 4" id="4"/>
          <p:cNvGrpSpPr>
            <a:grpSpLocks noChangeAspect="true"/>
          </p:cNvGrpSpPr>
          <p:nvPr/>
        </p:nvGrpSpPr>
        <p:grpSpPr>
          <a:xfrm rot="0">
            <a:off x="0" y="3334807"/>
            <a:ext cx="18284714" cy="3617376"/>
            <a:chOff x="0" y="0"/>
            <a:chExt cx="18284723" cy="3617379"/>
          </a:xfrm>
        </p:grpSpPr>
        <p:sp>
          <p:nvSpPr>
            <p:cNvPr name="Freeform 5" id="5"/>
            <p:cNvSpPr/>
            <p:nvPr/>
          </p:nvSpPr>
          <p:spPr>
            <a:xfrm flipH="false" flipV="false" rot="0">
              <a:off x="0" y="0"/>
              <a:ext cx="18284698" cy="3617341"/>
            </a:xfrm>
            <a:custGeom>
              <a:avLst/>
              <a:gdLst/>
              <a:ahLst/>
              <a:cxnLst/>
              <a:rect r="r" b="b" t="t" l="l"/>
              <a:pathLst>
                <a:path h="3617341" w="18284698">
                  <a:moveTo>
                    <a:pt x="0" y="0"/>
                  </a:moveTo>
                  <a:lnTo>
                    <a:pt x="0" y="3617341"/>
                  </a:lnTo>
                  <a:lnTo>
                    <a:pt x="18284698" y="3617341"/>
                  </a:lnTo>
                  <a:lnTo>
                    <a:pt x="18284698" y="0"/>
                  </a:lnTo>
                  <a:close/>
                </a:path>
              </a:pathLst>
            </a:custGeom>
            <a:solidFill>
              <a:srgbClr val="EAEAEA"/>
            </a:solidFill>
          </p:spPr>
        </p:sp>
      </p:grpSp>
      <p:sp>
        <p:nvSpPr>
          <p:cNvPr name="TextBox 6" id="6"/>
          <p:cNvSpPr txBox="true"/>
          <p:nvPr/>
        </p:nvSpPr>
        <p:spPr>
          <a:xfrm rot="0">
            <a:off x="363678" y="3522015"/>
            <a:ext cx="17921036" cy="2886088"/>
          </a:xfrm>
          <a:prstGeom prst="rect">
            <a:avLst/>
          </a:prstGeom>
        </p:spPr>
        <p:txBody>
          <a:bodyPr anchor="t" rtlCol="false" tIns="0" lIns="0" bIns="0" rIns="0">
            <a:spAutoFit/>
          </a:bodyPr>
          <a:lstStyle/>
          <a:p>
            <a:pPr algn="ctr">
              <a:lnSpc>
                <a:spcPts val="23624"/>
              </a:lnSpc>
            </a:pPr>
            <a:r>
              <a:rPr lang="en-US" sz="16874">
                <a:solidFill>
                  <a:srgbClr val="004AAD"/>
                </a:solidFill>
                <a:latin typeface="Canva Sans"/>
                <a:ea typeface="Canva Sans"/>
                <a:cs typeface="Canva Sans"/>
                <a:sym typeface="Canva Sans"/>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714500"/>
            <a:ext cx="18288000" cy="13716000"/>
          </a:xfrm>
          <a:custGeom>
            <a:avLst/>
            <a:gdLst/>
            <a:ahLst/>
            <a:cxnLst/>
            <a:rect r="r" b="b" t="t" l="l"/>
            <a:pathLst>
              <a:path h="13716000" w="18288000">
                <a:moveTo>
                  <a:pt x="0" y="0"/>
                </a:moveTo>
                <a:lnTo>
                  <a:pt x="18288000" y="0"/>
                </a:lnTo>
                <a:lnTo>
                  <a:pt x="18288000" y="13716000"/>
                </a:lnTo>
                <a:lnTo>
                  <a:pt x="0" y="13716000"/>
                </a:lnTo>
                <a:lnTo>
                  <a:pt x="0" y="0"/>
                </a:lnTo>
                <a:close/>
              </a:path>
            </a:pathLst>
          </a:custGeom>
          <a:blipFill>
            <a:blip r:embed="rId2"/>
            <a:stretch>
              <a:fillRect l="0" t="0" r="0" b="0"/>
            </a:stretch>
          </a:blipFill>
        </p:spPr>
      </p:sp>
      <p:sp>
        <p:nvSpPr>
          <p:cNvPr name="Freeform 3" id="3"/>
          <p:cNvSpPr/>
          <p:nvPr/>
        </p:nvSpPr>
        <p:spPr>
          <a:xfrm flipH="false" flipV="false" rot="0">
            <a:off x="0" y="6207223"/>
            <a:ext cx="18287000" cy="4209955"/>
          </a:xfrm>
          <a:custGeom>
            <a:avLst/>
            <a:gdLst/>
            <a:ahLst/>
            <a:cxnLst/>
            <a:rect r="r" b="b" t="t" l="l"/>
            <a:pathLst>
              <a:path h="4209955" w="18287000">
                <a:moveTo>
                  <a:pt x="0" y="0"/>
                </a:moveTo>
                <a:lnTo>
                  <a:pt x="18287000" y="0"/>
                </a:lnTo>
                <a:lnTo>
                  <a:pt x="18287000" y="4209955"/>
                </a:lnTo>
                <a:lnTo>
                  <a:pt x="0" y="42099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7192989" y="923925"/>
            <a:ext cx="3901021" cy="936359"/>
          </a:xfrm>
          <a:prstGeom prst="rect">
            <a:avLst/>
          </a:prstGeom>
        </p:spPr>
        <p:txBody>
          <a:bodyPr anchor="t" rtlCol="false" tIns="0" lIns="0" bIns="0" rIns="0">
            <a:spAutoFit/>
          </a:bodyPr>
          <a:lstStyle/>
          <a:p>
            <a:pPr algn="l">
              <a:lnSpc>
                <a:spcPts val="7714"/>
              </a:lnSpc>
            </a:pPr>
            <a:r>
              <a:rPr lang="en-US" sz="5510">
                <a:solidFill>
                  <a:srgbClr val="004AAD"/>
                </a:solidFill>
                <a:latin typeface="League Spartan"/>
                <a:ea typeface="League Spartan"/>
                <a:cs typeface="League Spartan"/>
                <a:sym typeface="League Spartan"/>
              </a:rPr>
              <a:t>ABSTRACT</a:t>
            </a:r>
          </a:p>
        </p:txBody>
      </p:sp>
      <p:sp>
        <p:nvSpPr>
          <p:cNvPr name="TextBox 5" id="5"/>
          <p:cNvSpPr txBox="true"/>
          <p:nvPr/>
        </p:nvSpPr>
        <p:spPr>
          <a:xfrm rot="0">
            <a:off x="340833" y="2467604"/>
            <a:ext cx="98422" cy="602628"/>
          </a:xfrm>
          <a:prstGeom prst="rect">
            <a:avLst/>
          </a:prstGeom>
        </p:spPr>
        <p:txBody>
          <a:bodyPr anchor="t" rtlCol="false" tIns="0" lIns="0" bIns="0" rIns="0">
            <a:spAutoFit/>
          </a:bodyPr>
          <a:lstStyle/>
          <a:p>
            <a:pPr algn="l">
              <a:lnSpc>
                <a:spcPts val="5099"/>
              </a:lnSpc>
            </a:pPr>
            <a:r>
              <a:rPr lang="en-US" sz="3099" spc="154">
                <a:solidFill>
                  <a:srgbClr val="004AAD"/>
                </a:solidFill>
                <a:latin typeface="Canva Sans"/>
                <a:ea typeface="Canva Sans"/>
                <a:cs typeface="Canva Sans"/>
                <a:sym typeface="Canva Sans"/>
              </a:rPr>
              <a:t> </a:t>
            </a:r>
          </a:p>
        </p:txBody>
      </p:sp>
      <p:sp>
        <p:nvSpPr>
          <p:cNvPr name="TextBox 6" id="6"/>
          <p:cNvSpPr txBox="true"/>
          <p:nvPr/>
        </p:nvSpPr>
        <p:spPr>
          <a:xfrm rot="0">
            <a:off x="3327077" y="2139796"/>
            <a:ext cx="11632846" cy="6736547"/>
          </a:xfrm>
          <a:prstGeom prst="rect">
            <a:avLst/>
          </a:prstGeom>
        </p:spPr>
        <p:txBody>
          <a:bodyPr anchor="t" rtlCol="false" tIns="0" lIns="0" bIns="0" rIns="0">
            <a:spAutoFit/>
          </a:bodyPr>
          <a:lstStyle/>
          <a:p>
            <a:pPr algn="just">
              <a:lnSpc>
                <a:spcPts val="3587"/>
              </a:lnSpc>
            </a:pPr>
            <a:r>
              <a:rPr lang="en-US" sz="2940" spc="147">
                <a:solidFill>
                  <a:srgbClr val="004AAD"/>
                </a:solidFill>
                <a:latin typeface="Canva Sans"/>
                <a:ea typeface="Canva Sans"/>
                <a:cs typeface="Canva Sans"/>
                <a:sym typeface="Canva Sans"/>
              </a:rPr>
              <a:t>Phishing websites, designed to steal sensitive information by mimicking </a:t>
            </a:r>
            <a:r>
              <a:rPr lang="en-US" sz="2940" spc="147">
                <a:solidFill>
                  <a:srgbClr val="004AAD"/>
                </a:solidFill>
                <a:latin typeface="Canva Sans"/>
                <a:ea typeface="Canva Sans"/>
                <a:cs typeface="Canva Sans"/>
                <a:sym typeface="Canva Sans"/>
              </a:rPr>
              <a:t>legitimate sites, pose serious cybersecurity threats. This project develops a machine learning-based detection system. A comprehensive dataset of phishing and legitimate websites was collected, and key features such as URL length, domain age, and HTTPS presence were extracted. Various classification algorithms, including Logistic Regression, Random Forests, and Support Vector Machines, were trained and evaluated using accuracy, precision, recall, and ROC-AUC metrics. The best- performing model was deployed as a real-time web service for detecting phishing sites. The results demonstrate that machine learning can effectively distinguish phishing websites from legitimate ones, significantly improving internet security.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714500"/>
            <a:ext cx="18288000" cy="13716000"/>
          </a:xfrm>
          <a:custGeom>
            <a:avLst/>
            <a:gdLst/>
            <a:ahLst/>
            <a:cxnLst/>
            <a:rect r="r" b="b" t="t" l="l"/>
            <a:pathLst>
              <a:path h="13716000" w="18288000">
                <a:moveTo>
                  <a:pt x="0" y="0"/>
                </a:moveTo>
                <a:lnTo>
                  <a:pt x="18288000" y="0"/>
                </a:lnTo>
                <a:lnTo>
                  <a:pt x="18288000" y="13716000"/>
                </a:lnTo>
                <a:lnTo>
                  <a:pt x="0" y="13716000"/>
                </a:lnTo>
                <a:lnTo>
                  <a:pt x="0" y="0"/>
                </a:lnTo>
                <a:close/>
              </a:path>
            </a:pathLst>
          </a:custGeom>
          <a:blipFill>
            <a:blip r:embed="rId2"/>
            <a:stretch>
              <a:fillRect l="0" t="0" r="0" b="0"/>
            </a:stretch>
          </a:blipFill>
        </p:spPr>
      </p:sp>
      <p:sp>
        <p:nvSpPr>
          <p:cNvPr name="Freeform 3" id="3"/>
          <p:cNvSpPr/>
          <p:nvPr/>
        </p:nvSpPr>
        <p:spPr>
          <a:xfrm flipH="false" flipV="false" rot="0">
            <a:off x="12829423" y="-1257643"/>
            <a:ext cx="14796249" cy="14341478"/>
          </a:xfrm>
          <a:custGeom>
            <a:avLst/>
            <a:gdLst/>
            <a:ahLst/>
            <a:cxnLst/>
            <a:rect r="r" b="b" t="t" l="l"/>
            <a:pathLst>
              <a:path h="14341478" w="14796249">
                <a:moveTo>
                  <a:pt x="0" y="0"/>
                </a:moveTo>
                <a:lnTo>
                  <a:pt x="14796249" y="0"/>
                </a:lnTo>
                <a:lnTo>
                  <a:pt x="14796249" y="14341478"/>
                </a:lnTo>
                <a:lnTo>
                  <a:pt x="0" y="143414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10953814" y="794024"/>
            <a:ext cx="8132578" cy="8622868"/>
            <a:chOff x="0" y="0"/>
            <a:chExt cx="10843438" cy="11497158"/>
          </a:xfrm>
        </p:grpSpPr>
        <p:sp>
          <p:nvSpPr>
            <p:cNvPr name="Freeform 5" id="5"/>
            <p:cNvSpPr/>
            <p:nvPr/>
          </p:nvSpPr>
          <p:spPr>
            <a:xfrm flipH="false" flipV="false" rot="0">
              <a:off x="0" y="0"/>
              <a:ext cx="10843895" cy="11497056"/>
            </a:xfrm>
            <a:custGeom>
              <a:avLst/>
              <a:gdLst/>
              <a:ahLst/>
              <a:cxnLst/>
              <a:rect r="r" b="b" t="t" l="l"/>
              <a:pathLst>
                <a:path h="11497056" w="10843895">
                  <a:moveTo>
                    <a:pt x="5750560" y="0"/>
                  </a:moveTo>
                  <a:lnTo>
                    <a:pt x="5468366" y="6858"/>
                  </a:lnTo>
                  <a:cubicBezTo>
                    <a:pt x="5374386" y="11430"/>
                    <a:pt x="5280533" y="18288"/>
                    <a:pt x="5186934" y="27559"/>
                  </a:cubicBezTo>
                  <a:lnTo>
                    <a:pt x="4906899" y="61976"/>
                  </a:lnTo>
                  <a:cubicBezTo>
                    <a:pt x="4813808" y="75692"/>
                    <a:pt x="4721098" y="91821"/>
                    <a:pt x="4628769" y="110109"/>
                  </a:cubicBezTo>
                  <a:lnTo>
                    <a:pt x="4353433" y="171831"/>
                  </a:lnTo>
                  <a:cubicBezTo>
                    <a:pt x="4262120" y="194691"/>
                    <a:pt x="4171442" y="219710"/>
                    <a:pt x="4081399" y="247015"/>
                  </a:cubicBezTo>
                  <a:lnTo>
                    <a:pt x="3813429" y="335407"/>
                  </a:lnTo>
                  <a:cubicBezTo>
                    <a:pt x="3724783" y="367030"/>
                    <a:pt x="3637026" y="400939"/>
                    <a:pt x="3550031" y="436880"/>
                  </a:cubicBezTo>
                  <a:lnTo>
                    <a:pt x="3291967" y="551180"/>
                  </a:lnTo>
                  <a:cubicBezTo>
                    <a:pt x="3206877" y="591439"/>
                    <a:pt x="3122803" y="633730"/>
                    <a:pt x="3039872" y="678053"/>
                  </a:cubicBezTo>
                  <a:lnTo>
                    <a:pt x="2794381" y="817245"/>
                  </a:lnTo>
                  <a:cubicBezTo>
                    <a:pt x="2713609" y="865632"/>
                    <a:pt x="2634107" y="915924"/>
                    <a:pt x="2555875" y="968121"/>
                  </a:cubicBezTo>
                  <a:lnTo>
                    <a:pt x="2325116" y="1130554"/>
                  </a:lnTo>
                  <a:cubicBezTo>
                    <a:pt x="2249551" y="1186561"/>
                    <a:pt x="2175383" y="1244473"/>
                    <a:pt x="2102612" y="1304163"/>
                  </a:cubicBezTo>
                  <a:lnTo>
                    <a:pt x="1888871" y="1488440"/>
                  </a:lnTo>
                  <a:cubicBezTo>
                    <a:pt x="1819148" y="1551559"/>
                    <a:pt x="1750949" y="1616456"/>
                    <a:pt x="1684401" y="1683004"/>
                  </a:cubicBezTo>
                  <a:lnTo>
                    <a:pt x="1489710" y="1887347"/>
                  </a:lnTo>
                  <a:cubicBezTo>
                    <a:pt x="1426464" y="1957070"/>
                    <a:pt x="1364996" y="2028317"/>
                    <a:pt x="1305306" y="2100961"/>
                  </a:cubicBezTo>
                  <a:lnTo>
                    <a:pt x="1131697" y="2323465"/>
                  </a:lnTo>
                  <a:cubicBezTo>
                    <a:pt x="1075690" y="2399030"/>
                    <a:pt x="1021461" y="2475992"/>
                    <a:pt x="969137" y="2554224"/>
                  </a:cubicBezTo>
                  <a:lnTo>
                    <a:pt x="818261" y="2792603"/>
                  </a:lnTo>
                  <a:cubicBezTo>
                    <a:pt x="769874" y="2873248"/>
                    <a:pt x="723519" y="2955163"/>
                    <a:pt x="679069" y="3038094"/>
                  </a:cubicBezTo>
                  <a:lnTo>
                    <a:pt x="552196" y="3290189"/>
                  </a:lnTo>
                  <a:cubicBezTo>
                    <a:pt x="511937" y="3375279"/>
                    <a:pt x="473837" y="3461258"/>
                    <a:pt x="437769" y="3548126"/>
                  </a:cubicBezTo>
                  <a:lnTo>
                    <a:pt x="336169" y="3811397"/>
                  </a:lnTo>
                  <a:cubicBezTo>
                    <a:pt x="304419" y="3900043"/>
                    <a:pt x="274955" y="3989324"/>
                    <a:pt x="247650" y="4079367"/>
                  </a:cubicBezTo>
                  <a:lnTo>
                    <a:pt x="172339" y="4351401"/>
                  </a:lnTo>
                  <a:cubicBezTo>
                    <a:pt x="149479" y="4442714"/>
                    <a:pt x="128905" y="4534408"/>
                    <a:pt x="110490" y="4626737"/>
                  </a:cubicBezTo>
                  <a:lnTo>
                    <a:pt x="62230" y="4904867"/>
                  </a:lnTo>
                  <a:cubicBezTo>
                    <a:pt x="48387" y="4997958"/>
                    <a:pt x="36957" y="5091303"/>
                    <a:pt x="27686" y="5184902"/>
                  </a:cubicBezTo>
                  <a:lnTo>
                    <a:pt x="6985" y="5466461"/>
                  </a:lnTo>
                  <a:cubicBezTo>
                    <a:pt x="2286" y="5560441"/>
                    <a:pt x="0" y="5654421"/>
                    <a:pt x="0" y="5748528"/>
                  </a:cubicBezTo>
                  <a:lnTo>
                    <a:pt x="6985" y="6030722"/>
                  </a:lnTo>
                  <a:cubicBezTo>
                    <a:pt x="11557" y="6124702"/>
                    <a:pt x="18542" y="6218555"/>
                    <a:pt x="27813" y="6312154"/>
                  </a:cubicBezTo>
                  <a:lnTo>
                    <a:pt x="62230" y="6592189"/>
                  </a:lnTo>
                  <a:cubicBezTo>
                    <a:pt x="76073" y="6685280"/>
                    <a:pt x="92075" y="6777990"/>
                    <a:pt x="110490" y="6870192"/>
                  </a:cubicBezTo>
                  <a:lnTo>
                    <a:pt x="172339" y="7145528"/>
                  </a:lnTo>
                  <a:cubicBezTo>
                    <a:pt x="195199" y="7236841"/>
                    <a:pt x="220345" y="7327519"/>
                    <a:pt x="247650" y="7417562"/>
                  </a:cubicBezTo>
                  <a:lnTo>
                    <a:pt x="336169" y="7685532"/>
                  </a:lnTo>
                  <a:cubicBezTo>
                    <a:pt x="367919" y="7774177"/>
                    <a:pt x="401701" y="7861935"/>
                    <a:pt x="437769" y="7948802"/>
                  </a:cubicBezTo>
                  <a:lnTo>
                    <a:pt x="552196" y="8206739"/>
                  </a:lnTo>
                  <a:cubicBezTo>
                    <a:pt x="592455" y="8291830"/>
                    <a:pt x="634746" y="8375776"/>
                    <a:pt x="679069" y="8458834"/>
                  </a:cubicBezTo>
                  <a:lnTo>
                    <a:pt x="818261" y="8704580"/>
                  </a:lnTo>
                  <a:cubicBezTo>
                    <a:pt x="866648" y="8785225"/>
                    <a:pt x="916940" y="8864727"/>
                    <a:pt x="969264" y="8942960"/>
                  </a:cubicBezTo>
                  <a:lnTo>
                    <a:pt x="1131824" y="9173718"/>
                  </a:lnTo>
                  <a:cubicBezTo>
                    <a:pt x="1187831" y="9249283"/>
                    <a:pt x="1245743" y="9323451"/>
                    <a:pt x="1305433" y="9396223"/>
                  </a:cubicBezTo>
                  <a:lnTo>
                    <a:pt x="1489837" y="9609837"/>
                  </a:lnTo>
                  <a:cubicBezTo>
                    <a:pt x="1553083" y="9679560"/>
                    <a:pt x="1617980" y="9747631"/>
                    <a:pt x="1684528" y="9814180"/>
                  </a:cubicBezTo>
                  <a:lnTo>
                    <a:pt x="1888998" y="10008744"/>
                  </a:lnTo>
                  <a:cubicBezTo>
                    <a:pt x="1958721" y="10071863"/>
                    <a:pt x="2029968" y="10133331"/>
                    <a:pt x="2102739" y="10193021"/>
                  </a:cubicBezTo>
                  <a:lnTo>
                    <a:pt x="2325243" y="10366630"/>
                  </a:lnTo>
                  <a:cubicBezTo>
                    <a:pt x="2400808" y="10422637"/>
                    <a:pt x="2477770" y="10476866"/>
                    <a:pt x="2556002" y="10529063"/>
                  </a:cubicBezTo>
                  <a:lnTo>
                    <a:pt x="2794508" y="10679939"/>
                  </a:lnTo>
                  <a:cubicBezTo>
                    <a:pt x="2875280" y="10728326"/>
                    <a:pt x="2957068" y="10774681"/>
                    <a:pt x="3040126" y="10819004"/>
                  </a:cubicBezTo>
                  <a:lnTo>
                    <a:pt x="3292221" y="10945877"/>
                  </a:lnTo>
                  <a:cubicBezTo>
                    <a:pt x="3377311" y="10986136"/>
                    <a:pt x="3463290" y="11024236"/>
                    <a:pt x="3550285" y="11060177"/>
                  </a:cubicBezTo>
                  <a:lnTo>
                    <a:pt x="3813683" y="11161650"/>
                  </a:lnTo>
                  <a:cubicBezTo>
                    <a:pt x="3902329" y="11193273"/>
                    <a:pt x="3991610" y="11222864"/>
                    <a:pt x="4081653" y="11250042"/>
                  </a:cubicBezTo>
                  <a:lnTo>
                    <a:pt x="4353687" y="11325226"/>
                  </a:lnTo>
                  <a:cubicBezTo>
                    <a:pt x="4445000" y="11348086"/>
                    <a:pt x="4536822" y="11368660"/>
                    <a:pt x="4629023" y="11386948"/>
                  </a:cubicBezTo>
                  <a:lnTo>
                    <a:pt x="4907153" y="11435080"/>
                  </a:lnTo>
                  <a:cubicBezTo>
                    <a:pt x="5000244" y="11448797"/>
                    <a:pt x="5093589" y="11460353"/>
                    <a:pt x="5187315" y="11469498"/>
                  </a:cubicBezTo>
                  <a:lnTo>
                    <a:pt x="5468747" y="11490199"/>
                  </a:lnTo>
                  <a:lnTo>
                    <a:pt x="5748782" y="11497056"/>
                  </a:lnTo>
                  <a:cubicBezTo>
                    <a:pt x="5749417" y="11497056"/>
                    <a:pt x="5750179" y="11497056"/>
                    <a:pt x="5750814" y="11497056"/>
                  </a:cubicBezTo>
                  <a:lnTo>
                    <a:pt x="6033008" y="11490199"/>
                  </a:lnTo>
                  <a:cubicBezTo>
                    <a:pt x="6126988" y="11485627"/>
                    <a:pt x="6220841" y="11478768"/>
                    <a:pt x="6314440" y="11469498"/>
                  </a:cubicBezTo>
                  <a:lnTo>
                    <a:pt x="6594602" y="11435080"/>
                  </a:lnTo>
                  <a:cubicBezTo>
                    <a:pt x="6687693" y="11421364"/>
                    <a:pt x="6780403" y="11405236"/>
                    <a:pt x="6872732" y="11386948"/>
                  </a:cubicBezTo>
                  <a:lnTo>
                    <a:pt x="7148068" y="11325226"/>
                  </a:lnTo>
                  <a:cubicBezTo>
                    <a:pt x="7239381" y="11302366"/>
                    <a:pt x="7330060" y="11277347"/>
                    <a:pt x="7420102" y="11250042"/>
                  </a:cubicBezTo>
                  <a:lnTo>
                    <a:pt x="7688072" y="11161650"/>
                  </a:lnTo>
                  <a:cubicBezTo>
                    <a:pt x="7776718" y="11130027"/>
                    <a:pt x="7864475" y="11096118"/>
                    <a:pt x="7951343" y="11060177"/>
                  </a:cubicBezTo>
                  <a:lnTo>
                    <a:pt x="8209407" y="10945877"/>
                  </a:lnTo>
                  <a:cubicBezTo>
                    <a:pt x="8294497" y="10905618"/>
                    <a:pt x="8378571" y="10863454"/>
                    <a:pt x="8461501" y="10819004"/>
                  </a:cubicBezTo>
                  <a:lnTo>
                    <a:pt x="8707120" y="10679939"/>
                  </a:lnTo>
                  <a:cubicBezTo>
                    <a:pt x="8787892" y="10631552"/>
                    <a:pt x="8867394" y="10581260"/>
                    <a:pt x="8945626" y="10529063"/>
                  </a:cubicBezTo>
                  <a:lnTo>
                    <a:pt x="9176385" y="10366630"/>
                  </a:lnTo>
                  <a:cubicBezTo>
                    <a:pt x="9251950" y="10310623"/>
                    <a:pt x="9326118" y="10252711"/>
                    <a:pt x="9398889" y="10193021"/>
                  </a:cubicBezTo>
                  <a:lnTo>
                    <a:pt x="9612630" y="10008744"/>
                  </a:lnTo>
                  <a:cubicBezTo>
                    <a:pt x="9682353" y="9945625"/>
                    <a:pt x="9750552" y="9880728"/>
                    <a:pt x="9817100" y="9814180"/>
                  </a:cubicBezTo>
                  <a:lnTo>
                    <a:pt x="10011791" y="9609837"/>
                  </a:lnTo>
                  <a:cubicBezTo>
                    <a:pt x="10075037" y="9540114"/>
                    <a:pt x="10136505" y="9468867"/>
                    <a:pt x="10196195" y="9396223"/>
                  </a:cubicBezTo>
                  <a:lnTo>
                    <a:pt x="10369804" y="9173718"/>
                  </a:lnTo>
                  <a:cubicBezTo>
                    <a:pt x="10425811" y="9098153"/>
                    <a:pt x="10480040" y="9021191"/>
                    <a:pt x="10532364" y="8942960"/>
                  </a:cubicBezTo>
                  <a:lnTo>
                    <a:pt x="10683367" y="8704580"/>
                  </a:lnTo>
                  <a:cubicBezTo>
                    <a:pt x="10731754" y="8623936"/>
                    <a:pt x="10778110" y="8542020"/>
                    <a:pt x="10822560" y="8459089"/>
                  </a:cubicBezTo>
                  <a:lnTo>
                    <a:pt x="10843895" y="8416544"/>
                  </a:lnTo>
                  <a:lnTo>
                    <a:pt x="10843895" y="3078607"/>
                  </a:lnTo>
                  <a:lnTo>
                    <a:pt x="10843895" y="3078607"/>
                  </a:lnTo>
                  <a:cubicBezTo>
                    <a:pt x="10836783" y="3065145"/>
                    <a:pt x="10829672" y="3051683"/>
                    <a:pt x="10822560" y="3038221"/>
                  </a:cubicBezTo>
                  <a:lnTo>
                    <a:pt x="10683367" y="2792730"/>
                  </a:lnTo>
                  <a:cubicBezTo>
                    <a:pt x="10634980" y="2712085"/>
                    <a:pt x="10584688" y="2632583"/>
                    <a:pt x="10532364" y="2554351"/>
                  </a:cubicBezTo>
                  <a:lnTo>
                    <a:pt x="10369804" y="2323592"/>
                  </a:lnTo>
                  <a:cubicBezTo>
                    <a:pt x="10313798" y="2248027"/>
                    <a:pt x="10255886" y="2173859"/>
                    <a:pt x="10196195" y="2101088"/>
                  </a:cubicBezTo>
                  <a:lnTo>
                    <a:pt x="10011791" y="1887474"/>
                  </a:lnTo>
                  <a:cubicBezTo>
                    <a:pt x="9948545" y="1817751"/>
                    <a:pt x="9883648" y="1749679"/>
                    <a:pt x="9817100" y="1683131"/>
                  </a:cubicBezTo>
                  <a:lnTo>
                    <a:pt x="9612630" y="1488567"/>
                  </a:lnTo>
                  <a:cubicBezTo>
                    <a:pt x="9542907" y="1425448"/>
                    <a:pt x="9471661" y="1363980"/>
                    <a:pt x="9398889" y="1304290"/>
                  </a:cubicBezTo>
                  <a:lnTo>
                    <a:pt x="9176004" y="1130554"/>
                  </a:lnTo>
                  <a:cubicBezTo>
                    <a:pt x="9100439" y="1074547"/>
                    <a:pt x="9023477" y="1020318"/>
                    <a:pt x="8945245" y="968121"/>
                  </a:cubicBezTo>
                  <a:lnTo>
                    <a:pt x="8706739" y="817245"/>
                  </a:lnTo>
                  <a:cubicBezTo>
                    <a:pt x="8625967" y="768858"/>
                    <a:pt x="8544179" y="722503"/>
                    <a:pt x="8461121" y="678180"/>
                  </a:cubicBezTo>
                  <a:lnTo>
                    <a:pt x="8209026" y="551307"/>
                  </a:lnTo>
                  <a:cubicBezTo>
                    <a:pt x="8123936" y="511048"/>
                    <a:pt x="8037957" y="472948"/>
                    <a:pt x="7950962" y="437007"/>
                  </a:cubicBezTo>
                  <a:lnTo>
                    <a:pt x="7687691" y="335534"/>
                  </a:lnTo>
                  <a:cubicBezTo>
                    <a:pt x="7599045" y="303911"/>
                    <a:pt x="7509764" y="274320"/>
                    <a:pt x="7419722" y="247142"/>
                  </a:cubicBezTo>
                  <a:lnTo>
                    <a:pt x="7147688" y="171958"/>
                  </a:lnTo>
                  <a:cubicBezTo>
                    <a:pt x="7056375" y="149098"/>
                    <a:pt x="6964554" y="128524"/>
                    <a:pt x="6872352" y="110236"/>
                  </a:cubicBezTo>
                  <a:lnTo>
                    <a:pt x="6594222" y="62103"/>
                  </a:lnTo>
                  <a:cubicBezTo>
                    <a:pt x="6501131" y="48387"/>
                    <a:pt x="6407786" y="36830"/>
                    <a:pt x="6314060" y="27686"/>
                  </a:cubicBezTo>
                  <a:lnTo>
                    <a:pt x="6032754" y="6858"/>
                  </a:lnTo>
                  <a:lnTo>
                    <a:pt x="5752592" y="0"/>
                  </a:lnTo>
                  <a:close/>
                </a:path>
              </a:pathLst>
            </a:custGeom>
            <a:blipFill>
              <a:blip r:embed="rId5"/>
              <a:stretch>
                <a:fillRect l="-26487" t="0" r="-32477" b="-24"/>
              </a:stretch>
            </a:blipFill>
          </p:spPr>
        </p:sp>
      </p:grpSp>
      <p:sp>
        <p:nvSpPr>
          <p:cNvPr name="Freeform 6" id="6"/>
          <p:cNvSpPr/>
          <p:nvPr/>
        </p:nvSpPr>
        <p:spPr>
          <a:xfrm flipH="false" flipV="false" rot="0">
            <a:off x="10953814" y="752027"/>
            <a:ext cx="8782964" cy="8782945"/>
          </a:xfrm>
          <a:custGeom>
            <a:avLst/>
            <a:gdLst/>
            <a:ahLst/>
            <a:cxnLst/>
            <a:rect r="r" b="b" t="t" l="l"/>
            <a:pathLst>
              <a:path h="8782945" w="8782964">
                <a:moveTo>
                  <a:pt x="0" y="0"/>
                </a:moveTo>
                <a:lnTo>
                  <a:pt x="8782964" y="0"/>
                </a:lnTo>
                <a:lnTo>
                  <a:pt x="8782964" y="8782946"/>
                </a:lnTo>
                <a:lnTo>
                  <a:pt x="0" y="87829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028700" y="933450"/>
            <a:ext cx="5118674" cy="927462"/>
          </a:xfrm>
          <a:prstGeom prst="rect">
            <a:avLst/>
          </a:prstGeom>
        </p:spPr>
        <p:txBody>
          <a:bodyPr anchor="t" rtlCol="false" tIns="0" lIns="0" bIns="0" rIns="0">
            <a:spAutoFit/>
          </a:bodyPr>
          <a:lstStyle/>
          <a:p>
            <a:pPr algn="l">
              <a:lnSpc>
                <a:spcPts val="7680"/>
              </a:lnSpc>
            </a:pPr>
            <a:r>
              <a:rPr lang="en-US" sz="5485">
                <a:solidFill>
                  <a:srgbClr val="004AAD"/>
                </a:solidFill>
                <a:latin typeface="League Spartan"/>
                <a:ea typeface="League Spartan"/>
                <a:cs typeface="League Spartan"/>
                <a:sym typeface="League Spartan"/>
              </a:rPr>
              <a:t>OBJECTIVE</a:t>
            </a:r>
          </a:p>
        </p:txBody>
      </p:sp>
      <p:sp>
        <p:nvSpPr>
          <p:cNvPr name="TextBox 8" id="8"/>
          <p:cNvSpPr txBox="true"/>
          <p:nvPr/>
        </p:nvSpPr>
        <p:spPr>
          <a:xfrm rot="0">
            <a:off x="1028700" y="2361675"/>
            <a:ext cx="8915846" cy="6131089"/>
          </a:xfrm>
          <a:prstGeom prst="rect">
            <a:avLst/>
          </a:prstGeom>
        </p:spPr>
        <p:txBody>
          <a:bodyPr anchor="t" rtlCol="false" tIns="0" lIns="0" bIns="0" rIns="0">
            <a:spAutoFit/>
          </a:bodyPr>
          <a:lstStyle/>
          <a:p>
            <a:pPr algn="just">
              <a:lnSpc>
                <a:spcPts val="4081"/>
              </a:lnSpc>
            </a:pPr>
            <a:r>
              <a:rPr lang="en-US" sz="2951">
                <a:solidFill>
                  <a:srgbClr val="004AAD"/>
                </a:solidFill>
                <a:latin typeface="Canva Sans"/>
                <a:ea typeface="Canva Sans"/>
                <a:cs typeface="Canva Sans"/>
                <a:sym typeface="Canva Sans"/>
              </a:rPr>
              <a:t>The aim of this project  is to develop a robust system capable of accurately  identifying  phishing websites. This involves compiling a dataset of both phishing and legitimate websites, extracting relevant features, and training multiple classification models. The best-performing model will be selected based on evaluation metrics and deployed as a real-time detection    service.Ultimately, the project seeks to enhance cybersecurity by effectively distinguishing phishing websites from legitimate ones.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564222" y="9418472"/>
            <a:ext cx="3086100" cy="3086100"/>
          </a:xfrm>
          <a:custGeom>
            <a:avLst/>
            <a:gdLst/>
            <a:ahLst/>
            <a:cxnLst/>
            <a:rect r="r" b="b" t="t" l="l"/>
            <a:pathLst>
              <a:path h="3086100" w="3086100">
                <a:moveTo>
                  <a:pt x="0" y="0"/>
                </a:moveTo>
                <a:lnTo>
                  <a:pt x="3086100" y="0"/>
                </a:lnTo>
                <a:lnTo>
                  <a:pt x="3086100" y="3086100"/>
                </a:lnTo>
                <a:lnTo>
                  <a:pt x="0" y="3086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788380" y="-2057400"/>
            <a:ext cx="3086100" cy="3086100"/>
          </a:xfrm>
          <a:custGeom>
            <a:avLst/>
            <a:gdLst/>
            <a:ahLst/>
            <a:cxnLst/>
            <a:rect r="r" b="b" t="t" l="l"/>
            <a:pathLst>
              <a:path h="3086100" w="3086100">
                <a:moveTo>
                  <a:pt x="0" y="0"/>
                </a:moveTo>
                <a:lnTo>
                  <a:pt x="3086100" y="0"/>
                </a:lnTo>
                <a:lnTo>
                  <a:pt x="3086100" y="3086100"/>
                </a:lnTo>
                <a:lnTo>
                  <a:pt x="0" y="3086100"/>
                </a:lnTo>
                <a:lnTo>
                  <a:pt x="0" y="0"/>
                </a:lnTo>
                <a:close/>
              </a:path>
            </a:pathLst>
          </a:custGeom>
          <a:blipFill>
            <a:blip r:embed="rId2">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057319" y="180704"/>
            <a:ext cx="13074856" cy="10459885"/>
          </a:xfrm>
          <a:custGeom>
            <a:avLst/>
            <a:gdLst/>
            <a:ahLst/>
            <a:cxnLst/>
            <a:rect r="r" b="b" t="t" l="l"/>
            <a:pathLst>
              <a:path h="10459885" w="13074856">
                <a:moveTo>
                  <a:pt x="0" y="0"/>
                </a:moveTo>
                <a:lnTo>
                  <a:pt x="13074856" y="0"/>
                </a:lnTo>
                <a:lnTo>
                  <a:pt x="13074856" y="10459885"/>
                </a:lnTo>
                <a:lnTo>
                  <a:pt x="0" y="10459885"/>
                </a:lnTo>
                <a:lnTo>
                  <a:pt x="0" y="0"/>
                </a:lnTo>
                <a:close/>
              </a:path>
            </a:pathLst>
          </a:custGeom>
          <a:blipFill>
            <a:blip r:embed="rId5"/>
            <a:stretch>
              <a:fillRect l="-9526" t="0" r="-10473" b="0"/>
            </a:stretch>
          </a:blipFill>
        </p:spPr>
      </p:sp>
      <p:sp>
        <p:nvSpPr>
          <p:cNvPr name="TextBox 5" id="5"/>
          <p:cNvSpPr txBox="true"/>
          <p:nvPr/>
        </p:nvSpPr>
        <p:spPr>
          <a:xfrm rot="0">
            <a:off x="11668573" y="6029906"/>
            <a:ext cx="5049955" cy="1026528"/>
          </a:xfrm>
          <a:prstGeom prst="rect">
            <a:avLst/>
          </a:prstGeom>
        </p:spPr>
        <p:txBody>
          <a:bodyPr anchor="t" rtlCol="false" tIns="0" lIns="0" bIns="0" rIns="0">
            <a:spAutoFit/>
          </a:bodyPr>
          <a:lstStyle/>
          <a:p>
            <a:pPr algn="l">
              <a:lnSpc>
                <a:spcPts val="2644"/>
              </a:lnSpc>
            </a:pPr>
            <a:r>
              <a:rPr lang="en-US" sz="1937">
                <a:solidFill>
                  <a:srgbClr val="FFFFFF"/>
                </a:solidFill>
                <a:latin typeface="Poppins"/>
                <a:ea typeface="Poppins"/>
                <a:cs typeface="Poppins"/>
                <a:sym typeface="Poppins"/>
              </a:rPr>
              <a:t>Lorem ipsum dolor sit amet, consectetur adipiscing elit, sed do eiusmod tempor incididunt ut labore et dolore </a:t>
            </a:r>
          </a:p>
        </p:txBody>
      </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500416" y="904875"/>
            <a:ext cx="5287169" cy="1144258"/>
          </a:xfrm>
          <a:prstGeom prst="rect">
            <a:avLst/>
          </a:prstGeom>
        </p:spPr>
        <p:txBody>
          <a:bodyPr anchor="t" rtlCol="false" tIns="0" lIns="0" bIns="0" rIns="0">
            <a:spAutoFit/>
          </a:bodyPr>
          <a:lstStyle/>
          <a:p>
            <a:pPr algn="ctr">
              <a:lnSpc>
                <a:spcPts val="9380"/>
              </a:lnSpc>
            </a:pPr>
            <a:r>
              <a:rPr lang="en-US" sz="6700">
                <a:solidFill>
                  <a:srgbClr val="004AAD"/>
                </a:solidFill>
                <a:latin typeface="Canva Sans Bold"/>
                <a:ea typeface="Canva Sans Bold"/>
                <a:cs typeface="Canva Sans Bold"/>
                <a:sym typeface="Canva Sans Bold"/>
              </a:rPr>
              <a:t>Introduction</a:t>
            </a:r>
          </a:p>
        </p:txBody>
      </p:sp>
      <p:sp>
        <p:nvSpPr>
          <p:cNvPr name="TextBox 3" id="3"/>
          <p:cNvSpPr txBox="true"/>
          <p:nvPr/>
        </p:nvSpPr>
        <p:spPr>
          <a:xfrm rot="0">
            <a:off x="1401208" y="2673951"/>
            <a:ext cx="15485585" cy="4891473"/>
          </a:xfrm>
          <a:prstGeom prst="rect">
            <a:avLst/>
          </a:prstGeom>
        </p:spPr>
        <p:txBody>
          <a:bodyPr anchor="t" rtlCol="false" tIns="0" lIns="0" bIns="0" rIns="0">
            <a:spAutoFit/>
          </a:bodyPr>
          <a:lstStyle/>
          <a:p>
            <a:pPr algn="just">
              <a:lnSpc>
                <a:spcPts val="3872"/>
              </a:lnSpc>
            </a:pPr>
            <a:r>
              <a:rPr lang="en-US" sz="2766">
                <a:solidFill>
                  <a:srgbClr val="004AAD"/>
                </a:solidFill>
                <a:latin typeface="Canva Sans"/>
                <a:ea typeface="Canva Sans"/>
                <a:cs typeface="Canva Sans"/>
                <a:sym typeface="Canva Sans"/>
              </a:rPr>
              <a:t>We already know that phishing is a cyber-attack in which a person is directed to visiting </a:t>
            </a:r>
            <a:r>
              <a:rPr lang="en-US" sz="2766">
                <a:solidFill>
                  <a:srgbClr val="004AAD"/>
                </a:solidFill>
                <a:latin typeface="Canva Sans"/>
                <a:ea typeface="Canva Sans"/>
                <a:cs typeface="Canva Sans"/>
                <a:sym typeface="Canva Sans"/>
              </a:rPr>
              <a:t>illegitimate websites and revealing highly sensitive information such as the user's identity, bank account information, credit card information, passwords, and so on. Because primary security is so important on the internet, phishing has caught the interest of many professionals and researchers. When a user enters information that is accompanied to the first page on apprehensive on the second page, an alert notice should be raised on the second page. When two web sites are not identical, it is absurd that a valid site can befooled by a second website, and therefore information can be passed on without a warning that the page acquired is a legitimate page, based on keywords, a search engine, or selecting from a list of predetermined registered pages.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596666"/>
            <a:ext cx="18288000" cy="13716000"/>
          </a:xfrm>
          <a:custGeom>
            <a:avLst/>
            <a:gdLst/>
            <a:ahLst/>
            <a:cxnLst/>
            <a:rect r="r" b="b" t="t" l="l"/>
            <a:pathLst>
              <a:path h="13716000" w="18288000">
                <a:moveTo>
                  <a:pt x="0" y="0"/>
                </a:moveTo>
                <a:lnTo>
                  <a:pt x="18288000" y="0"/>
                </a:lnTo>
                <a:lnTo>
                  <a:pt x="18288000" y="13716000"/>
                </a:lnTo>
                <a:lnTo>
                  <a:pt x="0" y="13716000"/>
                </a:lnTo>
                <a:lnTo>
                  <a:pt x="0" y="0"/>
                </a:lnTo>
                <a:close/>
              </a:path>
            </a:pathLst>
          </a:custGeom>
          <a:blipFill>
            <a:blip r:embed="rId2"/>
            <a:stretch>
              <a:fillRect l="0" t="0" r="0" b="0"/>
            </a:stretch>
          </a:blipFill>
        </p:spPr>
      </p:sp>
      <p:sp>
        <p:nvSpPr>
          <p:cNvPr name="Freeform 3" id="3"/>
          <p:cNvSpPr/>
          <p:nvPr/>
        </p:nvSpPr>
        <p:spPr>
          <a:xfrm flipH="false" flipV="false" rot="0">
            <a:off x="6395771" y="9376134"/>
            <a:ext cx="4050506" cy="3086100"/>
          </a:xfrm>
          <a:custGeom>
            <a:avLst/>
            <a:gdLst/>
            <a:ahLst/>
            <a:cxnLst/>
            <a:rect r="r" b="b" t="t" l="l"/>
            <a:pathLst>
              <a:path h="3086100" w="4050506">
                <a:moveTo>
                  <a:pt x="0" y="0"/>
                </a:moveTo>
                <a:lnTo>
                  <a:pt x="4050506" y="0"/>
                </a:lnTo>
                <a:lnTo>
                  <a:pt x="4050506" y="3086100"/>
                </a:lnTo>
                <a:lnTo>
                  <a:pt x="0" y="30861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872229" y="-2175234"/>
            <a:ext cx="4050506" cy="3086100"/>
          </a:xfrm>
          <a:custGeom>
            <a:avLst/>
            <a:gdLst/>
            <a:ahLst/>
            <a:cxnLst/>
            <a:rect r="r" b="b" t="t" l="l"/>
            <a:pathLst>
              <a:path h="3086100" w="4050506">
                <a:moveTo>
                  <a:pt x="0" y="0"/>
                </a:moveTo>
                <a:lnTo>
                  <a:pt x="4050506" y="0"/>
                </a:lnTo>
                <a:lnTo>
                  <a:pt x="4050506" y="3086100"/>
                </a:lnTo>
                <a:lnTo>
                  <a:pt x="0" y="3086100"/>
                </a:lnTo>
                <a:lnTo>
                  <a:pt x="0" y="0"/>
                </a:lnTo>
                <a:close/>
              </a:path>
            </a:pathLst>
          </a:custGeom>
          <a:blipFill>
            <a:blip r:embed="rId3">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4026903" y="796566"/>
            <a:ext cx="8788241" cy="1052183"/>
          </a:xfrm>
          <a:prstGeom prst="rect">
            <a:avLst/>
          </a:prstGeom>
        </p:spPr>
        <p:txBody>
          <a:bodyPr anchor="t" rtlCol="false" tIns="0" lIns="0" bIns="0" rIns="0">
            <a:spAutoFit/>
          </a:bodyPr>
          <a:lstStyle/>
          <a:p>
            <a:pPr algn="ctr">
              <a:lnSpc>
                <a:spcPts val="8680"/>
              </a:lnSpc>
            </a:pPr>
            <a:r>
              <a:rPr lang="en-US" sz="6200">
                <a:solidFill>
                  <a:srgbClr val="004AAD"/>
                </a:solidFill>
                <a:latin typeface="Canva Sans Bold"/>
                <a:ea typeface="Canva Sans Bold"/>
                <a:cs typeface="Canva Sans Bold"/>
                <a:sym typeface="Canva Sans Bold"/>
              </a:rPr>
              <a:t>PROBLEM STATEMENT</a:t>
            </a:r>
          </a:p>
        </p:txBody>
      </p:sp>
      <p:sp>
        <p:nvSpPr>
          <p:cNvPr name="TextBox 6" id="6"/>
          <p:cNvSpPr txBox="true"/>
          <p:nvPr/>
        </p:nvSpPr>
        <p:spPr>
          <a:xfrm rot="0">
            <a:off x="1028700" y="3188646"/>
            <a:ext cx="16181004" cy="4780915"/>
          </a:xfrm>
          <a:prstGeom prst="rect">
            <a:avLst/>
          </a:prstGeom>
        </p:spPr>
        <p:txBody>
          <a:bodyPr anchor="t" rtlCol="false" tIns="0" lIns="0" bIns="0" rIns="0">
            <a:spAutoFit/>
          </a:bodyPr>
          <a:lstStyle/>
          <a:p>
            <a:pPr algn="just">
              <a:lnSpc>
                <a:spcPts val="4759"/>
              </a:lnSpc>
            </a:pPr>
            <a:r>
              <a:rPr lang="en-US" sz="3399">
                <a:solidFill>
                  <a:srgbClr val="004AAD"/>
                </a:solidFill>
                <a:latin typeface="Canva Sans"/>
                <a:ea typeface="Canva Sans"/>
                <a:cs typeface="Canva Sans"/>
                <a:sym typeface="Canva Sans"/>
              </a:rPr>
              <a:t>Develop a system for detecting phishing websites, protecting users from fraudulent sites designed to steal sensitive information.</a:t>
            </a:r>
          </a:p>
          <a:p>
            <a:pPr algn="just" marL="734059" indent="-367030" lvl="1">
              <a:lnSpc>
                <a:spcPts val="4759"/>
              </a:lnSpc>
              <a:buFont typeface="Arial"/>
              <a:buChar char="•"/>
            </a:pPr>
            <a:r>
              <a:rPr lang="en-US" sz="3399">
                <a:solidFill>
                  <a:srgbClr val="004AAD"/>
                </a:solidFill>
                <a:latin typeface="Canva Sans"/>
                <a:ea typeface="Canva Sans"/>
                <a:cs typeface="Canva Sans"/>
                <a:sym typeface="Canva Sans"/>
              </a:rPr>
              <a:t>Feature Extraction: Identify key indicators of phishing.</a:t>
            </a:r>
          </a:p>
          <a:p>
            <a:pPr algn="just" marL="734059" indent="-367030" lvl="1">
              <a:lnSpc>
                <a:spcPts val="4759"/>
              </a:lnSpc>
              <a:buFont typeface="Arial"/>
              <a:buChar char="•"/>
            </a:pPr>
            <a:r>
              <a:rPr lang="en-US" sz="3399">
                <a:solidFill>
                  <a:srgbClr val="004AAD"/>
                </a:solidFill>
                <a:latin typeface="Canva Sans"/>
                <a:ea typeface="Canva Sans"/>
                <a:cs typeface="Canva Sans"/>
                <a:sym typeface="Canva Sans"/>
              </a:rPr>
              <a:t>Machine Learning Models: Train models to differentiate phishing from legitimate websites.</a:t>
            </a:r>
          </a:p>
          <a:p>
            <a:pPr algn="just" marL="734059" indent="-367030" lvl="1">
              <a:lnSpc>
                <a:spcPts val="4759"/>
              </a:lnSpc>
              <a:buFont typeface="Arial"/>
              <a:buChar char="•"/>
            </a:pPr>
            <a:r>
              <a:rPr lang="en-US" sz="3399">
                <a:solidFill>
                  <a:srgbClr val="004AAD"/>
                </a:solidFill>
                <a:latin typeface="Canva Sans"/>
                <a:ea typeface="Canva Sans"/>
                <a:cs typeface="Canva Sans"/>
                <a:sym typeface="Canva Sans"/>
              </a:rPr>
              <a:t>Real-time Detection: Provide instant feedback to users.</a:t>
            </a:r>
          </a:p>
          <a:p>
            <a:pPr algn="just">
              <a:lnSpc>
                <a:spcPts val="4759"/>
              </a:lnSpc>
            </a:pPr>
          </a:p>
          <a:p>
            <a:pPr algn="just">
              <a:lnSpc>
                <a:spcPts val="475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714500"/>
            <a:ext cx="18288000" cy="13716000"/>
          </a:xfrm>
          <a:custGeom>
            <a:avLst/>
            <a:gdLst/>
            <a:ahLst/>
            <a:cxnLst/>
            <a:rect r="r" b="b" t="t" l="l"/>
            <a:pathLst>
              <a:path h="13716000" w="18288000">
                <a:moveTo>
                  <a:pt x="0" y="0"/>
                </a:moveTo>
                <a:lnTo>
                  <a:pt x="18288000" y="0"/>
                </a:lnTo>
                <a:lnTo>
                  <a:pt x="18288000" y="13716000"/>
                </a:lnTo>
                <a:lnTo>
                  <a:pt x="0" y="13716000"/>
                </a:lnTo>
                <a:lnTo>
                  <a:pt x="0" y="0"/>
                </a:lnTo>
                <a:close/>
              </a:path>
            </a:pathLst>
          </a:custGeom>
          <a:blipFill>
            <a:blip r:embed="rId2"/>
            <a:stretch>
              <a:fillRect l="0" t="0" r="0" b="0"/>
            </a:stretch>
          </a:blipFill>
        </p:spPr>
      </p:sp>
      <p:sp>
        <p:nvSpPr>
          <p:cNvPr name="TextBox 3" id="3"/>
          <p:cNvSpPr txBox="true"/>
          <p:nvPr/>
        </p:nvSpPr>
        <p:spPr>
          <a:xfrm rot="0">
            <a:off x="1482197" y="962025"/>
            <a:ext cx="16212203" cy="3260761"/>
          </a:xfrm>
          <a:prstGeom prst="rect">
            <a:avLst/>
          </a:prstGeom>
        </p:spPr>
        <p:txBody>
          <a:bodyPr anchor="t" rtlCol="false" tIns="0" lIns="0" bIns="0" rIns="0">
            <a:spAutoFit/>
          </a:bodyPr>
          <a:lstStyle/>
          <a:p>
            <a:pPr algn="l">
              <a:lnSpc>
                <a:spcPts val="4637"/>
              </a:lnSpc>
            </a:pPr>
            <a:r>
              <a:rPr lang="en-US" sz="3312">
                <a:solidFill>
                  <a:srgbClr val="004AAD"/>
                </a:solidFill>
                <a:latin typeface="Canva Sans Bold"/>
                <a:ea typeface="Canva Sans Bold"/>
                <a:cs typeface="Canva Sans Bold"/>
                <a:sym typeface="Canva Sans Bold"/>
              </a:rPr>
              <a:t>Scope:</a:t>
            </a:r>
          </a:p>
          <a:p>
            <a:pPr algn="l" marL="657238" indent="-328619" lvl="1">
              <a:lnSpc>
                <a:spcPts val="4261"/>
              </a:lnSpc>
              <a:buAutoNum type="arabicPeriod" startAt="1"/>
            </a:pPr>
            <a:r>
              <a:rPr lang="en-US" sz="3044">
                <a:solidFill>
                  <a:srgbClr val="004AAD"/>
                </a:solidFill>
                <a:latin typeface="Canva Sans"/>
                <a:ea typeface="Canva Sans"/>
                <a:cs typeface="Canva Sans"/>
                <a:sym typeface="Canva Sans"/>
              </a:rPr>
              <a:t>Data Collection: Gather </a:t>
            </a:r>
            <a:r>
              <a:rPr lang="en-US" sz="3044">
                <a:solidFill>
                  <a:srgbClr val="004AAD"/>
                </a:solidFill>
                <a:latin typeface="Canva Sans"/>
                <a:ea typeface="Canva Sans"/>
                <a:cs typeface="Canva Sans"/>
                <a:sym typeface="Canva Sans"/>
              </a:rPr>
              <a:t>datasets of phishing and legitimate websites.</a:t>
            </a:r>
          </a:p>
          <a:p>
            <a:pPr algn="l" marL="657238" indent="-328619" lvl="1">
              <a:lnSpc>
                <a:spcPts val="4261"/>
              </a:lnSpc>
              <a:buAutoNum type="arabicPeriod" startAt="1"/>
            </a:pPr>
            <a:r>
              <a:rPr lang="en-US" sz="3044">
                <a:solidFill>
                  <a:srgbClr val="004AAD"/>
                </a:solidFill>
                <a:latin typeface="Canva Sans"/>
                <a:ea typeface="Canva Sans"/>
                <a:cs typeface="Canva Sans"/>
                <a:sym typeface="Canva Sans"/>
              </a:rPr>
              <a:t>Feature Engineering: Develop distinguishing features (URL, content, domain-based).</a:t>
            </a:r>
          </a:p>
          <a:p>
            <a:pPr algn="l" marL="657238" indent="-328619" lvl="1">
              <a:lnSpc>
                <a:spcPts val="4261"/>
              </a:lnSpc>
              <a:buAutoNum type="arabicPeriod" startAt="1"/>
            </a:pPr>
            <a:r>
              <a:rPr lang="en-US" sz="3044">
                <a:solidFill>
                  <a:srgbClr val="004AAD"/>
                </a:solidFill>
                <a:latin typeface="Canva Sans"/>
                <a:ea typeface="Canva Sans"/>
                <a:cs typeface="Canva Sans"/>
                <a:sym typeface="Canva Sans"/>
              </a:rPr>
              <a:t>Model Development: Train and evaluate machine learning models.</a:t>
            </a:r>
          </a:p>
          <a:p>
            <a:pPr algn="l" marL="657238" indent="-328619" lvl="1">
              <a:lnSpc>
                <a:spcPts val="4261"/>
              </a:lnSpc>
              <a:buAutoNum type="arabicPeriod" startAt="1"/>
            </a:pPr>
            <a:r>
              <a:rPr lang="en-US" sz="3044">
                <a:solidFill>
                  <a:srgbClr val="004AAD"/>
                </a:solidFill>
                <a:latin typeface="Canva Sans"/>
                <a:ea typeface="Canva Sans"/>
                <a:cs typeface="Canva Sans"/>
                <a:sym typeface="Canva Sans"/>
              </a:rPr>
              <a:t>System Integration: Implement the detection system for real-time use.</a:t>
            </a:r>
          </a:p>
          <a:p>
            <a:pPr algn="l">
              <a:lnSpc>
                <a:spcPts val="4261"/>
              </a:lnSpc>
            </a:pPr>
          </a:p>
        </p:txBody>
      </p:sp>
      <p:sp>
        <p:nvSpPr>
          <p:cNvPr name="TextBox 4" id="4"/>
          <p:cNvSpPr txBox="true"/>
          <p:nvPr/>
        </p:nvSpPr>
        <p:spPr>
          <a:xfrm rot="0">
            <a:off x="1482197" y="5820471"/>
            <a:ext cx="15777103" cy="2710893"/>
          </a:xfrm>
          <a:prstGeom prst="rect">
            <a:avLst/>
          </a:prstGeom>
        </p:spPr>
        <p:txBody>
          <a:bodyPr anchor="t" rtlCol="false" tIns="0" lIns="0" bIns="0" rIns="0">
            <a:spAutoFit/>
          </a:bodyPr>
          <a:lstStyle/>
          <a:p>
            <a:pPr algn="l">
              <a:lnSpc>
                <a:spcPts val="4518"/>
              </a:lnSpc>
            </a:pPr>
            <a:r>
              <a:rPr lang="en-US" sz="3227">
                <a:solidFill>
                  <a:srgbClr val="004AAD"/>
                </a:solidFill>
                <a:latin typeface="Canva Sans Bold"/>
                <a:ea typeface="Canva Sans Bold"/>
                <a:cs typeface="Canva Sans Bold"/>
                <a:sym typeface="Canva Sans Bold"/>
              </a:rPr>
              <a:t>Expecte</a:t>
            </a:r>
            <a:r>
              <a:rPr lang="en-US" sz="3227">
                <a:solidFill>
                  <a:srgbClr val="004AAD"/>
                </a:solidFill>
                <a:latin typeface="Canva Sans Bold"/>
                <a:ea typeface="Canva Sans Bold"/>
                <a:cs typeface="Canva Sans Bold"/>
                <a:sym typeface="Canva Sans Bold"/>
              </a:rPr>
              <a:t>d Outcomes:</a:t>
            </a:r>
          </a:p>
          <a:p>
            <a:pPr algn="l" marL="658065" indent="-329033" lvl="1">
              <a:lnSpc>
                <a:spcPts val="4267"/>
              </a:lnSpc>
              <a:buAutoNum type="arabicPeriod" startAt="1"/>
            </a:pPr>
            <a:r>
              <a:rPr lang="en-US" sz="3048">
                <a:solidFill>
                  <a:srgbClr val="004AAD"/>
                </a:solidFill>
                <a:latin typeface="Canva Sans"/>
                <a:ea typeface="Canva Sans"/>
                <a:cs typeface="Canva Sans"/>
                <a:sym typeface="Canva Sans"/>
              </a:rPr>
              <a:t>Reduced successful phishing attacks.</a:t>
            </a:r>
          </a:p>
          <a:p>
            <a:pPr algn="l" marL="658065" indent="-329033" lvl="1">
              <a:lnSpc>
                <a:spcPts val="4267"/>
              </a:lnSpc>
              <a:buAutoNum type="arabicPeriod" startAt="1"/>
            </a:pPr>
            <a:r>
              <a:rPr lang="en-US" sz="3048">
                <a:solidFill>
                  <a:srgbClr val="004AAD"/>
                </a:solidFill>
                <a:latin typeface="Canva Sans"/>
                <a:ea typeface="Canva Sans"/>
                <a:cs typeface="Canva Sans"/>
                <a:sym typeface="Canva Sans"/>
              </a:rPr>
              <a:t>Enhanced internet security and user trust.</a:t>
            </a:r>
          </a:p>
          <a:p>
            <a:pPr algn="l">
              <a:lnSpc>
                <a:spcPts val="4267"/>
              </a:lnSpc>
            </a:pPr>
            <a:r>
              <a:rPr lang="en-US" sz="3048">
                <a:solidFill>
                  <a:srgbClr val="004AAD"/>
                </a:solidFill>
                <a:latin typeface="Canva Sans"/>
                <a:ea typeface="Canva Sans"/>
                <a:cs typeface="Canva Sans"/>
                <a:sym typeface="Canva Sans"/>
              </a:rPr>
              <a:t>   3.</a:t>
            </a:r>
            <a:r>
              <a:rPr lang="en-US" sz="3048">
                <a:solidFill>
                  <a:srgbClr val="004AAD"/>
                </a:solidFill>
                <a:latin typeface="Canva Sans"/>
                <a:ea typeface="Canva Sans"/>
                <a:cs typeface="Canva Sans"/>
                <a:sym typeface="Canva Sans"/>
              </a:rPr>
              <a:t>Contributions to cybersecurity advancements.</a:t>
            </a:r>
          </a:p>
          <a:p>
            <a:pPr algn="l">
              <a:lnSpc>
                <a:spcPts val="4267"/>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255276" y="-896445"/>
            <a:ext cx="1378420" cy="12077319"/>
          </a:xfrm>
          <a:custGeom>
            <a:avLst/>
            <a:gdLst/>
            <a:ahLst/>
            <a:cxnLst/>
            <a:rect r="r" b="b" t="t" l="l"/>
            <a:pathLst>
              <a:path h="12077319" w="1378420">
                <a:moveTo>
                  <a:pt x="0" y="0"/>
                </a:moveTo>
                <a:lnTo>
                  <a:pt x="1378420" y="0"/>
                </a:lnTo>
                <a:lnTo>
                  <a:pt x="1378420" y="12077319"/>
                </a:lnTo>
                <a:lnTo>
                  <a:pt x="0" y="12077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3993844" y="5192349"/>
            <a:ext cx="4084234" cy="4219880"/>
            <a:chOff x="0" y="0"/>
            <a:chExt cx="5445646" cy="5626506"/>
          </a:xfrm>
        </p:grpSpPr>
        <p:sp>
          <p:nvSpPr>
            <p:cNvPr name="Freeform 4" id="4"/>
            <p:cNvSpPr/>
            <p:nvPr/>
          </p:nvSpPr>
          <p:spPr>
            <a:xfrm flipH="false" flipV="false" rot="0">
              <a:off x="0" y="0"/>
              <a:ext cx="5445633" cy="5626481"/>
            </a:xfrm>
            <a:custGeom>
              <a:avLst/>
              <a:gdLst/>
              <a:ahLst/>
              <a:cxnLst/>
              <a:rect r="r" b="b" t="t" l="l"/>
              <a:pathLst>
                <a:path h="5626481" w="5445633">
                  <a:moveTo>
                    <a:pt x="928116" y="0"/>
                  </a:moveTo>
                  <a:cubicBezTo>
                    <a:pt x="416052" y="0"/>
                    <a:pt x="0" y="414909"/>
                    <a:pt x="0" y="928116"/>
                  </a:cubicBezTo>
                  <a:lnTo>
                    <a:pt x="0" y="4700524"/>
                  </a:lnTo>
                  <a:cubicBezTo>
                    <a:pt x="0" y="5191506"/>
                    <a:pt x="381635" y="5594350"/>
                    <a:pt x="865505" y="5626481"/>
                  </a:cubicBezTo>
                  <a:lnTo>
                    <a:pt x="4580128" y="5626481"/>
                  </a:lnTo>
                  <a:cubicBezTo>
                    <a:pt x="5062982" y="5594350"/>
                    <a:pt x="5445633" y="5192522"/>
                    <a:pt x="5445633" y="4700524"/>
                  </a:cubicBezTo>
                  <a:lnTo>
                    <a:pt x="5445633" y="928116"/>
                  </a:lnTo>
                  <a:cubicBezTo>
                    <a:pt x="5445633" y="416052"/>
                    <a:pt x="5030724" y="0"/>
                    <a:pt x="4517644" y="0"/>
                  </a:cubicBezTo>
                  <a:close/>
                </a:path>
              </a:pathLst>
            </a:custGeom>
            <a:blipFill>
              <a:blip r:embed="rId4"/>
              <a:stretch>
                <a:fillRect l="-27495" t="0" r="-27589" b="0"/>
              </a:stretch>
            </a:blipFill>
          </p:spPr>
        </p:sp>
      </p:grpSp>
      <p:sp>
        <p:nvSpPr>
          <p:cNvPr name="Freeform 5" id="5"/>
          <p:cNvSpPr/>
          <p:nvPr/>
        </p:nvSpPr>
        <p:spPr>
          <a:xfrm flipH="false" flipV="false" rot="0">
            <a:off x="13895127" y="5142214"/>
            <a:ext cx="4182951" cy="4320149"/>
          </a:xfrm>
          <a:custGeom>
            <a:avLst/>
            <a:gdLst/>
            <a:ahLst/>
            <a:cxnLst/>
            <a:rect r="r" b="b" t="t" l="l"/>
            <a:pathLst>
              <a:path h="4320149" w="4182951">
                <a:moveTo>
                  <a:pt x="0" y="0"/>
                </a:moveTo>
                <a:lnTo>
                  <a:pt x="4182952" y="0"/>
                </a:lnTo>
                <a:lnTo>
                  <a:pt x="4182952" y="4320150"/>
                </a:lnTo>
                <a:lnTo>
                  <a:pt x="0" y="43201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a:grpSpLocks noChangeAspect="true"/>
          </p:cNvGrpSpPr>
          <p:nvPr/>
        </p:nvGrpSpPr>
        <p:grpSpPr>
          <a:xfrm rot="0">
            <a:off x="13993844" y="362171"/>
            <a:ext cx="4084234" cy="4219880"/>
            <a:chOff x="0" y="0"/>
            <a:chExt cx="5445646" cy="5626506"/>
          </a:xfrm>
        </p:grpSpPr>
        <p:sp>
          <p:nvSpPr>
            <p:cNvPr name="Freeform 7" id="7"/>
            <p:cNvSpPr/>
            <p:nvPr/>
          </p:nvSpPr>
          <p:spPr>
            <a:xfrm flipH="false" flipV="false" rot="0">
              <a:off x="0" y="0"/>
              <a:ext cx="5445633" cy="5626481"/>
            </a:xfrm>
            <a:custGeom>
              <a:avLst/>
              <a:gdLst/>
              <a:ahLst/>
              <a:cxnLst/>
              <a:rect r="r" b="b" t="t" l="l"/>
              <a:pathLst>
                <a:path h="5626481" w="5445633">
                  <a:moveTo>
                    <a:pt x="927100" y="0"/>
                  </a:moveTo>
                  <a:cubicBezTo>
                    <a:pt x="415544" y="508"/>
                    <a:pt x="0" y="415290"/>
                    <a:pt x="0" y="928116"/>
                  </a:cubicBezTo>
                  <a:lnTo>
                    <a:pt x="0" y="4700524"/>
                  </a:lnTo>
                  <a:cubicBezTo>
                    <a:pt x="0" y="5191506"/>
                    <a:pt x="381635" y="5594350"/>
                    <a:pt x="865505" y="5626481"/>
                  </a:cubicBezTo>
                  <a:lnTo>
                    <a:pt x="4580128" y="5626481"/>
                  </a:lnTo>
                  <a:cubicBezTo>
                    <a:pt x="5062982" y="5594350"/>
                    <a:pt x="5445633" y="5192522"/>
                    <a:pt x="5445633" y="4700524"/>
                  </a:cubicBezTo>
                  <a:lnTo>
                    <a:pt x="5445633" y="928116"/>
                  </a:lnTo>
                  <a:cubicBezTo>
                    <a:pt x="5445633" y="416433"/>
                    <a:pt x="5031232" y="635"/>
                    <a:pt x="4518533" y="0"/>
                  </a:cubicBezTo>
                  <a:close/>
                </a:path>
              </a:pathLst>
            </a:custGeom>
            <a:blipFill>
              <a:blip r:embed="rId7"/>
              <a:stretch>
                <a:fillRect l="-41875" t="0" r="-41852" b="0"/>
              </a:stretch>
            </a:blipFill>
          </p:spPr>
        </p:sp>
      </p:grpSp>
      <p:sp>
        <p:nvSpPr>
          <p:cNvPr name="Freeform 8" id="8"/>
          <p:cNvSpPr/>
          <p:nvPr/>
        </p:nvSpPr>
        <p:spPr>
          <a:xfrm flipH="false" flipV="false" rot="0">
            <a:off x="6505146" y="9258300"/>
            <a:ext cx="3086100" cy="3086100"/>
          </a:xfrm>
          <a:custGeom>
            <a:avLst/>
            <a:gdLst/>
            <a:ahLst/>
            <a:cxnLst/>
            <a:rect r="r" b="b" t="t" l="l"/>
            <a:pathLst>
              <a:path h="3086100" w="3086100">
                <a:moveTo>
                  <a:pt x="0" y="0"/>
                </a:moveTo>
                <a:lnTo>
                  <a:pt x="3086100" y="0"/>
                </a:lnTo>
                <a:lnTo>
                  <a:pt x="3086100" y="3086100"/>
                </a:lnTo>
                <a:lnTo>
                  <a:pt x="0" y="30861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3944486" y="362171"/>
            <a:ext cx="4182951" cy="4320149"/>
          </a:xfrm>
          <a:custGeom>
            <a:avLst/>
            <a:gdLst/>
            <a:ahLst/>
            <a:cxnLst/>
            <a:rect r="r" b="b" t="t" l="l"/>
            <a:pathLst>
              <a:path h="4320149" w="4182951">
                <a:moveTo>
                  <a:pt x="0" y="0"/>
                </a:moveTo>
                <a:lnTo>
                  <a:pt x="4182951" y="0"/>
                </a:lnTo>
                <a:lnTo>
                  <a:pt x="4182951" y="4320149"/>
                </a:lnTo>
                <a:lnTo>
                  <a:pt x="0" y="4320149"/>
                </a:lnTo>
                <a:lnTo>
                  <a:pt x="0" y="0"/>
                </a:lnTo>
                <a:close/>
              </a:path>
            </a:pathLst>
          </a:custGeom>
          <a:blipFill>
            <a:blip r:embed="rId5">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712660" y="914400"/>
            <a:ext cx="14210895" cy="1052307"/>
          </a:xfrm>
          <a:prstGeom prst="rect">
            <a:avLst/>
          </a:prstGeom>
        </p:spPr>
        <p:txBody>
          <a:bodyPr anchor="t" rtlCol="false" tIns="0" lIns="0" bIns="0" rIns="0">
            <a:spAutoFit/>
          </a:bodyPr>
          <a:lstStyle/>
          <a:p>
            <a:pPr algn="ctr">
              <a:lnSpc>
                <a:spcPts val="8673"/>
              </a:lnSpc>
            </a:pPr>
            <a:r>
              <a:rPr lang="en-US" sz="6195">
                <a:solidFill>
                  <a:srgbClr val="004AAD"/>
                </a:solidFill>
                <a:latin typeface="Canva Sans Bold"/>
                <a:ea typeface="Canva Sans Bold"/>
                <a:cs typeface="Canva Sans Bold"/>
                <a:sym typeface="Canva Sans Bold"/>
              </a:rPr>
              <a:t>EXISITING SYSTEM</a:t>
            </a:r>
          </a:p>
        </p:txBody>
      </p:sp>
      <p:sp>
        <p:nvSpPr>
          <p:cNvPr name="TextBox 11" id="11"/>
          <p:cNvSpPr txBox="true"/>
          <p:nvPr/>
        </p:nvSpPr>
        <p:spPr>
          <a:xfrm rot="0">
            <a:off x="1028700" y="2758626"/>
            <a:ext cx="11848902" cy="4820355"/>
          </a:xfrm>
          <a:prstGeom prst="rect">
            <a:avLst/>
          </a:prstGeom>
        </p:spPr>
        <p:txBody>
          <a:bodyPr anchor="t" rtlCol="false" tIns="0" lIns="0" bIns="0" rIns="0">
            <a:spAutoFit/>
          </a:bodyPr>
          <a:lstStyle/>
          <a:p>
            <a:pPr algn="just" marL="663232" indent="-331616" lvl="1">
              <a:lnSpc>
                <a:spcPts val="4300"/>
              </a:lnSpc>
              <a:buFont typeface="Arial"/>
              <a:buChar char="•"/>
            </a:pPr>
            <a:r>
              <a:rPr lang="en-US" sz="3071">
                <a:solidFill>
                  <a:srgbClr val="004AAD"/>
                </a:solidFill>
                <a:latin typeface="Canva Sans"/>
                <a:ea typeface="Canva Sans"/>
                <a:cs typeface="Canva Sans"/>
                <a:sym typeface="Canva Sans"/>
              </a:rPr>
              <a:t>Often rely on a limited set of predefined features.</a:t>
            </a:r>
          </a:p>
          <a:p>
            <a:pPr algn="just" marL="663232" indent="-331616" lvl="1">
              <a:lnSpc>
                <a:spcPts val="4300"/>
              </a:lnSpc>
              <a:buFont typeface="Arial"/>
              <a:buChar char="•"/>
            </a:pPr>
            <a:r>
              <a:rPr lang="en-US" sz="3071">
                <a:solidFill>
                  <a:srgbClr val="004AAD"/>
                </a:solidFill>
                <a:latin typeface="Canva Sans"/>
                <a:ea typeface="Canva Sans"/>
                <a:cs typeface="Canva Sans"/>
                <a:sym typeface="Canva Sans"/>
              </a:rPr>
              <a:t>Typically use basic machine learning models.</a:t>
            </a:r>
          </a:p>
          <a:p>
            <a:pPr algn="just" marL="663232" indent="-331616" lvl="1">
              <a:lnSpc>
                <a:spcPts val="4300"/>
              </a:lnSpc>
              <a:buFont typeface="Arial"/>
              <a:buChar char="•"/>
            </a:pPr>
            <a:r>
              <a:rPr lang="en-US" sz="3071">
                <a:solidFill>
                  <a:srgbClr val="004AAD"/>
                </a:solidFill>
                <a:latin typeface="Canva Sans"/>
                <a:ea typeface="Canva Sans"/>
                <a:cs typeface="Canva Sans"/>
                <a:sym typeface="Canva Sans"/>
              </a:rPr>
              <a:t>Struggle with imbalanced datasets, leading to biased  performance.</a:t>
            </a:r>
          </a:p>
          <a:p>
            <a:pPr algn="just" marL="663232" indent="-331616" lvl="1">
              <a:lnSpc>
                <a:spcPts val="4300"/>
              </a:lnSpc>
              <a:buFont typeface="Arial"/>
              <a:buChar char="•"/>
            </a:pPr>
            <a:r>
              <a:rPr lang="en-US" sz="3071">
                <a:solidFill>
                  <a:srgbClr val="004AAD"/>
                </a:solidFill>
                <a:latin typeface="Canva Sans"/>
                <a:ea typeface="Canva Sans"/>
                <a:cs typeface="Canva Sans"/>
                <a:sym typeface="Canva Sans"/>
              </a:rPr>
              <a:t>Interfaces can be complex and less user-friendly.</a:t>
            </a:r>
          </a:p>
          <a:p>
            <a:pPr algn="just" marL="663232" indent="-331616" lvl="1">
              <a:lnSpc>
                <a:spcPts val="4300"/>
              </a:lnSpc>
              <a:buFont typeface="Arial"/>
              <a:buChar char="•"/>
            </a:pPr>
            <a:r>
              <a:rPr lang="en-US" sz="3071">
                <a:solidFill>
                  <a:srgbClr val="004AAD"/>
                </a:solidFill>
                <a:latin typeface="Canva Sans"/>
                <a:ea typeface="Canva Sans"/>
                <a:cs typeface="Canva Sans"/>
                <a:sym typeface="Canva Sans"/>
              </a:rPr>
              <a:t>Basic model training and evaluation.</a:t>
            </a:r>
          </a:p>
          <a:p>
            <a:pPr algn="just" marL="663232" indent="-331616" lvl="1">
              <a:lnSpc>
                <a:spcPts val="4300"/>
              </a:lnSpc>
              <a:buFont typeface="Arial"/>
              <a:buChar char="•"/>
            </a:pPr>
            <a:r>
              <a:rPr lang="en-US" sz="3071">
                <a:solidFill>
                  <a:srgbClr val="004AAD"/>
                </a:solidFill>
                <a:latin typeface="Canva Sans"/>
                <a:ea typeface="Canva Sans"/>
                <a:cs typeface="Canva Sans"/>
                <a:sym typeface="Canva Sans"/>
              </a:rPr>
              <a:t>Static feature sets.</a:t>
            </a:r>
          </a:p>
          <a:p>
            <a:pPr algn="just" marL="663232" indent="-331616" lvl="1">
              <a:lnSpc>
                <a:spcPts val="4300"/>
              </a:lnSpc>
              <a:buFont typeface="Arial"/>
              <a:buChar char="•"/>
            </a:pPr>
            <a:r>
              <a:rPr lang="en-US" sz="3071">
                <a:solidFill>
                  <a:srgbClr val="004AAD"/>
                </a:solidFill>
                <a:latin typeface="Canva Sans"/>
                <a:ea typeface="Canva Sans"/>
                <a:cs typeface="Canva Sans"/>
                <a:sym typeface="Canva Sans"/>
              </a:rPr>
              <a:t>May have outdated or limited datasets.</a:t>
            </a:r>
          </a:p>
          <a:p>
            <a:pPr algn="just">
              <a:lnSpc>
                <a:spcPts val="4044"/>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DAGKUO-DzF8</dc:identifier>
  <dcterms:modified xsi:type="dcterms:W3CDTF">2011-08-01T06:04:30Z</dcterms:modified>
  <cp:revision>1</cp:revision>
  <dc:title>Blue Gradient Company Business Profile Presentation.pdf</dc:title>
</cp:coreProperties>
</file>